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1.xml" ContentType="application/vnd.openxmlformats-officedocument.presentationml.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61" r:id="rId7"/>
    <p:sldId id="262" r:id="rId8"/>
    <p:sldId id="271" r:id="rId9"/>
    <p:sldId id="263" r:id="rId10"/>
    <p:sldId id="272" r:id="rId11"/>
    <p:sldId id="273" r:id="rId12"/>
    <p:sldId id="264" r:id="rId13"/>
    <p:sldId id="265" r:id="rId14"/>
    <p:sldId id="274" r:id="rId15"/>
    <p:sldId id="266" r:id="rId16"/>
    <p:sldId id="267" r:id="rId17"/>
    <p:sldId id="268" r:id="rId18"/>
    <p:sldId id="269" r:id="rId19"/>
    <p:sldId id="270" r:id="rId20"/>
  </p:sldIdLst>
  <p:sldSz cx="9144000" cy="5143500" type="screen16x9"/>
  <p:notesSz cx="6858000" cy="9144000"/>
  <p:embeddedFontLst>
    <p:embeddedFont>
      <p:font typeface="Lato" panose="020F0502020204030203" pitchFamily="34" charset="0"/>
      <p:regular r:id="rId22"/>
      <p:bold r:id="rId23"/>
      <p:italic r:id="rId24"/>
      <p:boldItalic r:id="rId25"/>
    </p:embeddedFont>
    <p:embeddedFont>
      <p:font typeface="Raleway" pitchFamily="2" charset="0"/>
      <p:regular r:id="rId26"/>
      <p:bold r:id="rId27"/>
      <p:italic r:id="rId28"/>
      <p:boldItalic r:id="rId29"/>
    </p:embeddedFont>
    <p:embeddedFont>
      <p:font typeface="Roboto" panose="02000000000000000000" pitchFamily="2"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uj Chaudhary" initials="AC" lastIdx="1" clrIdx="0">
    <p:extLst>
      <p:ext uri="{19B8F6BF-5375-455C-9EA6-DF929625EA0E}">
        <p15:presenceInfo xmlns:p15="http://schemas.microsoft.com/office/powerpoint/2012/main" userId="c8dbc70629fd6d4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C47BFD2-B190-403D-B84F-A97534813CAF}" v="11" dt="2023-11-28T13:57:38.4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0" d="100"/>
          <a:sy n="130" d="100"/>
        </p:scale>
        <p:origin x="82" y="269"/>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microsoft.com/office/2015/10/relationships/revisionInfo" Target="revisionInfo.xml"/><Relationship Id="rId21" Type="http://schemas.openxmlformats.org/officeDocument/2006/relationships/notesMaster" Target="notesMasters/notesMaster1.xml"/><Relationship Id="rId34"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11-28T18:36:01.469" idx="1">
    <p:pos x="5243" y="1466"/>
    <p:text/>
    <p:extLst>
      <p:ext uri="{C676402C-5697-4E1C-873F-D02D1690AC5C}">
        <p15:threadingInfo xmlns:p15="http://schemas.microsoft.com/office/powerpoint/2012/main" timeZoneBias="-330"/>
      </p:ext>
    </p:extLst>
  </p:cm>
</p:cmLst>
</file>

<file path=ppt/media/image1.jpg>
</file>

<file path=ppt/media/image2.jp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620d0f539c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620d0f539c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620d0f539c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620d0f539c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620d0f539c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620d0f539c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620d0f539c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620d0f539c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2620d0f539c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2620d0f539c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2620d0f539c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2620d0f539c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620d0f539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620d0f539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620d0f539c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620d0f539c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620d0f539c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620d0f539c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620d0f539c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620d0f539c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620d0f539c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620d0f539c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620d0f539c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620d0f539c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2620d0f539c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2620d0f539c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620d0f539c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2620d0f539c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2" name="Title 1">
            <a:extLst>
              <a:ext uri="{FF2B5EF4-FFF2-40B4-BE49-F238E27FC236}">
                <a16:creationId xmlns:a16="http://schemas.microsoft.com/office/drawing/2014/main" id="{696885FB-7F20-8E2F-76E3-B0B07A87677C}"/>
              </a:ext>
            </a:extLst>
          </p:cNvPr>
          <p:cNvSpPr>
            <a:spLocks noGrp="1"/>
          </p:cNvSpPr>
          <p:nvPr>
            <p:ph type="ctrTitle"/>
          </p:nvPr>
        </p:nvSpPr>
        <p:spPr>
          <a:xfrm>
            <a:off x="729450" y="1322450"/>
            <a:ext cx="8268011" cy="494627"/>
          </a:xfrm>
        </p:spPr>
        <p:txBody>
          <a:bodyPr>
            <a:normAutofit fontScale="90000"/>
          </a:bodyPr>
          <a:lstStyle/>
          <a:p>
            <a:r>
              <a:rPr lang="en-US" dirty="0"/>
              <a:t>Simple Web-Based Chat App</a:t>
            </a:r>
            <a:endParaRPr lang="en-IN" dirty="0"/>
          </a:p>
        </p:txBody>
      </p:sp>
      <p:sp>
        <p:nvSpPr>
          <p:cNvPr id="87" name="Google Shape;87;p13"/>
          <p:cNvSpPr txBox="1">
            <a:spLocks noGrp="1"/>
          </p:cNvSpPr>
          <p:nvPr>
            <p:ph type="subTitle" idx="1"/>
          </p:nvPr>
        </p:nvSpPr>
        <p:spPr>
          <a:xfrm>
            <a:off x="735312" y="2217470"/>
            <a:ext cx="7688100" cy="541200"/>
          </a:xfrm>
          <a:prstGeom prst="rect">
            <a:avLst/>
          </a:prstGeom>
        </p:spPr>
        <p:txBody>
          <a:bodyPr spcFirstLastPara="1" wrap="square" lIns="91425" tIns="91425" rIns="91425" bIns="91425" anchor="t" anchorCtr="0">
            <a:spAutoFit/>
          </a:bodyPr>
          <a:lstStyle/>
          <a:p>
            <a:pPr marL="457200" lvl="0" indent="-355600" algn="l" rtl="0">
              <a:lnSpc>
                <a:spcPct val="115000"/>
              </a:lnSpc>
              <a:spcBef>
                <a:spcPts val="0"/>
              </a:spcBef>
              <a:spcAft>
                <a:spcPts val="0"/>
              </a:spcAft>
              <a:buClr>
                <a:schemeClr val="dk1"/>
              </a:buClr>
              <a:buSzPts val="2000"/>
              <a:buFont typeface="Roboto"/>
              <a:buChar char="●"/>
            </a:pPr>
            <a:r>
              <a:rPr lang="en-IN" sz="2000" dirty="0" err="1">
                <a:solidFill>
                  <a:schemeClr val="dk1"/>
                </a:solidFill>
                <a:latin typeface="Roboto"/>
                <a:ea typeface="Roboto"/>
                <a:cs typeface="Roboto"/>
                <a:sym typeface="Roboto"/>
              </a:rPr>
              <a:t>BuzzTalk</a:t>
            </a:r>
            <a:endParaRPr lang="en-IN" sz="2000" dirty="0">
              <a:solidFill>
                <a:schemeClr val="dk1"/>
              </a:solidFill>
              <a:latin typeface="Roboto"/>
              <a:ea typeface="Roboto"/>
              <a:cs typeface="Roboto"/>
              <a:sym typeface="Roboto"/>
            </a:endParaRPr>
          </a:p>
          <a:p>
            <a:pPr marL="457200" lvl="0" indent="-355600" algn="l" rtl="0">
              <a:lnSpc>
                <a:spcPct val="115000"/>
              </a:lnSpc>
              <a:spcBef>
                <a:spcPts val="0"/>
              </a:spcBef>
              <a:spcAft>
                <a:spcPts val="0"/>
              </a:spcAft>
              <a:buClr>
                <a:schemeClr val="dk1"/>
              </a:buClr>
              <a:buSzPts val="2000"/>
              <a:buFont typeface="Roboto"/>
              <a:buChar char="●"/>
            </a:pPr>
            <a:r>
              <a:rPr lang="en-US" sz="2000" dirty="0" err="1">
                <a:solidFill>
                  <a:schemeClr val="dk1"/>
                </a:solidFill>
                <a:latin typeface="Roboto"/>
                <a:ea typeface="Roboto"/>
                <a:cs typeface="Roboto"/>
                <a:sym typeface="Roboto"/>
              </a:rPr>
              <a:t>Dhairya</a:t>
            </a:r>
            <a:r>
              <a:rPr lang="en-US" sz="2000" dirty="0">
                <a:solidFill>
                  <a:schemeClr val="dk1"/>
                </a:solidFill>
                <a:latin typeface="Roboto"/>
                <a:ea typeface="Roboto"/>
                <a:cs typeface="Roboto"/>
                <a:sym typeface="Roboto"/>
              </a:rPr>
              <a:t> Pandey, Anuj Chaudhary, Vishal Singh</a:t>
            </a:r>
            <a:endParaRPr sz="2000" dirty="0">
              <a:solidFill>
                <a:schemeClr val="dk1"/>
              </a:solidFill>
              <a:latin typeface="Roboto"/>
              <a:ea typeface="Roboto"/>
              <a:cs typeface="Roboto"/>
              <a:sym typeface="Roboto"/>
            </a:endParaRPr>
          </a:p>
          <a:p>
            <a:pPr marL="457200" lvl="0" indent="-355600" algn="l" rtl="0">
              <a:lnSpc>
                <a:spcPct val="115000"/>
              </a:lnSpc>
              <a:spcBef>
                <a:spcPts val="0"/>
              </a:spcBef>
              <a:spcAft>
                <a:spcPts val="0"/>
              </a:spcAft>
              <a:buClr>
                <a:schemeClr val="dk1"/>
              </a:buClr>
              <a:buSzPts val="2000"/>
              <a:buFont typeface="Roboto"/>
              <a:buChar char="●"/>
            </a:pPr>
            <a:r>
              <a:rPr lang="en-US" sz="2000" dirty="0">
                <a:solidFill>
                  <a:schemeClr val="dk1"/>
                </a:solidFill>
                <a:latin typeface="Roboto"/>
                <a:ea typeface="Roboto"/>
                <a:cs typeface="Roboto"/>
                <a:sym typeface="Roboto"/>
              </a:rPr>
              <a:t>G.L.A. University</a:t>
            </a:r>
            <a:endParaRPr sz="2000" dirty="0">
              <a:solidFill>
                <a:schemeClr val="dk1"/>
              </a:solidFill>
              <a:latin typeface="Roboto"/>
              <a:ea typeface="Roboto"/>
              <a:cs typeface="Roboto"/>
              <a:sym typeface="Roboto"/>
            </a:endParaRPr>
          </a:p>
          <a:p>
            <a:pPr marL="457200" lvl="0" indent="-355600" algn="l" rtl="0">
              <a:lnSpc>
                <a:spcPct val="115000"/>
              </a:lnSpc>
              <a:spcBef>
                <a:spcPts val="0"/>
              </a:spcBef>
              <a:spcAft>
                <a:spcPts val="0"/>
              </a:spcAft>
              <a:buClr>
                <a:schemeClr val="dk1"/>
              </a:buClr>
              <a:buSzPts val="2000"/>
              <a:buFont typeface="Roboto"/>
              <a:buChar char="●"/>
            </a:pPr>
            <a:r>
              <a:rPr lang="en-US" sz="2000" dirty="0">
                <a:solidFill>
                  <a:schemeClr val="dk1"/>
                </a:solidFill>
                <a:latin typeface="Roboto"/>
                <a:ea typeface="Roboto"/>
                <a:cs typeface="Roboto"/>
                <a:sym typeface="Roboto"/>
              </a:rPr>
              <a:t>Computer Science And Technology</a:t>
            </a:r>
            <a:endParaRPr sz="2000" dirty="0">
              <a:solidFill>
                <a:schemeClr val="dk1"/>
              </a:solidFill>
              <a:latin typeface="Roboto"/>
              <a:ea typeface="Roboto"/>
              <a:cs typeface="Roboto"/>
              <a:sym typeface="Roboto"/>
            </a:endParaRPr>
          </a:p>
          <a:p>
            <a:pPr marL="457200" lvl="0" indent="-355600" algn="l" rtl="0">
              <a:lnSpc>
                <a:spcPct val="115000"/>
              </a:lnSpc>
              <a:spcBef>
                <a:spcPts val="0"/>
              </a:spcBef>
              <a:spcAft>
                <a:spcPts val="0"/>
              </a:spcAft>
              <a:buClr>
                <a:schemeClr val="dk1"/>
              </a:buClr>
              <a:buSzPts val="2000"/>
              <a:buFont typeface="Roboto"/>
              <a:buChar char="●"/>
            </a:pPr>
            <a:r>
              <a:rPr lang="en-US" sz="2000" dirty="0">
                <a:solidFill>
                  <a:schemeClr val="dk1"/>
                </a:solidFill>
                <a:latin typeface="Roboto"/>
                <a:ea typeface="Roboto"/>
                <a:cs typeface="Roboto"/>
                <a:sym typeface="Roboto"/>
              </a:rPr>
              <a:t>28/Nov/2023</a:t>
            </a:r>
            <a:endParaRPr sz="2000" dirty="0">
              <a:solidFill>
                <a:schemeClr val="dk1"/>
              </a:solidFill>
              <a:latin typeface="Roboto"/>
              <a:ea typeface="Roboto"/>
              <a:cs typeface="Roboto"/>
              <a:sym typeface="Roboto"/>
            </a:endParaRPr>
          </a:p>
          <a:p>
            <a:pPr marL="0" lvl="0" indent="0" algn="l" rtl="0">
              <a:spcBef>
                <a:spcPts val="1500"/>
              </a:spcBef>
              <a:spcAft>
                <a:spcPts val="0"/>
              </a:spcAft>
              <a:buNone/>
            </a:pPr>
            <a:endParaRPr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77EBB-BC88-5AC7-E92D-493E1293B2DA}"/>
              </a:ext>
            </a:extLst>
          </p:cNvPr>
          <p:cNvSpPr>
            <a:spLocks noGrp="1"/>
          </p:cNvSpPr>
          <p:nvPr>
            <p:ph type="title"/>
          </p:nvPr>
        </p:nvSpPr>
        <p:spPr>
          <a:xfrm>
            <a:off x="727650" y="1629312"/>
            <a:ext cx="7688700" cy="535200"/>
          </a:xfrm>
        </p:spPr>
        <p:txBody>
          <a:bodyPr>
            <a:normAutofit/>
          </a:bodyPr>
          <a:lstStyle/>
          <a:p>
            <a:r>
              <a:rPr lang="en" sz="2190" dirty="0">
                <a:solidFill>
                  <a:srgbClr val="000000"/>
                </a:solidFill>
                <a:latin typeface="Roboto"/>
                <a:ea typeface="Roboto"/>
                <a:cs typeface="Roboto"/>
                <a:sym typeface="Roboto"/>
              </a:rPr>
              <a:t>Implementation</a:t>
            </a:r>
            <a:endParaRPr lang="en-IN" sz="2190" dirty="0"/>
          </a:p>
        </p:txBody>
      </p:sp>
      <p:sp>
        <p:nvSpPr>
          <p:cNvPr id="3" name="Text Placeholder 2">
            <a:extLst>
              <a:ext uri="{FF2B5EF4-FFF2-40B4-BE49-F238E27FC236}">
                <a16:creationId xmlns:a16="http://schemas.microsoft.com/office/drawing/2014/main" id="{78B831E5-0642-6FB3-3881-6027C43604AA}"/>
              </a:ext>
            </a:extLst>
          </p:cNvPr>
          <p:cNvSpPr>
            <a:spLocks noGrp="1"/>
          </p:cNvSpPr>
          <p:nvPr>
            <p:ph type="body" idx="1"/>
          </p:nvPr>
        </p:nvSpPr>
        <p:spPr/>
        <p:txBody>
          <a:bodyPr/>
          <a:lstStyle/>
          <a:p>
            <a:pPr marL="146050" indent="0">
              <a:buNone/>
            </a:pPr>
            <a:r>
              <a:rPr lang="en-US" sz="1100" b="1" u="sng" dirty="0">
                <a:solidFill>
                  <a:schemeClr val="bg2"/>
                </a:solidFill>
              </a:rPr>
              <a:t>Backend Code for Realtime Connection</a:t>
            </a:r>
            <a:r>
              <a:rPr lang="en-US" dirty="0"/>
              <a:t>:</a:t>
            </a:r>
          </a:p>
          <a:p>
            <a:pPr marL="146050" indent="0">
              <a:buNone/>
            </a:pPr>
            <a:r>
              <a:rPr lang="en-US" sz="800" dirty="0">
                <a:solidFill>
                  <a:schemeClr val="bg2"/>
                </a:solidFill>
              </a:rPr>
              <a:t>This Code Import </a:t>
            </a:r>
            <a:r>
              <a:rPr lang="en-US" sz="800" dirty="0" err="1">
                <a:solidFill>
                  <a:schemeClr val="bg2"/>
                </a:solidFill>
              </a:rPr>
              <a:t>Websocket</a:t>
            </a:r>
            <a:r>
              <a:rPr lang="en-US" sz="800" dirty="0">
                <a:solidFill>
                  <a:schemeClr val="bg2"/>
                </a:solidFill>
              </a:rPr>
              <a:t> Library and rest code works for user</a:t>
            </a:r>
          </a:p>
          <a:p>
            <a:pPr marL="146050" indent="0">
              <a:buNone/>
            </a:pPr>
            <a:r>
              <a:rPr lang="en-US" sz="800" dirty="0">
                <a:solidFill>
                  <a:schemeClr val="bg2"/>
                </a:solidFill>
              </a:rPr>
              <a:t>Notification and alert.</a:t>
            </a:r>
          </a:p>
        </p:txBody>
      </p:sp>
      <p:pic>
        <p:nvPicPr>
          <p:cNvPr id="7" name="Picture 6" descr="A screenshot of a computer program">
            <a:extLst>
              <a:ext uri="{FF2B5EF4-FFF2-40B4-BE49-F238E27FC236}">
                <a16:creationId xmlns:a16="http://schemas.microsoft.com/office/drawing/2014/main" id="{25886336-B00A-4408-B766-71B508EE0A9B}"/>
              </a:ext>
            </a:extLst>
          </p:cNvPr>
          <p:cNvPicPr>
            <a:picLocks noChangeAspect="1"/>
          </p:cNvPicPr>
          <p:nvPr/>
        </p:nvPicPr>
        <p:blipFill>
          <a:blip r:embed="rId2"/>
          <a:stretch>
            <a:fillRect/>
          </a:stretch>
        </p:blipFill>
        <p:spPr>
          <a:xfrm>
            <a:off x="3165230" y="2614074"/>
            <a:ext cx="4757450" cy="2344787"/>
          </a:xfrm>
          <a:prstGeom prst="rect">
            <a:avLst/>
          </a:prstGeom>
        </p:spPr>
      </p:pic>
    </p:spTree>
    <p:extLst>
      <p:ext uri="{BB962C8B-B14F-4D97-AF65-F5344CB8AC3E}">
        <p14:creationId xmlns:p14="http://schemas.microsoft.com/office/powerpoint/2010/main" val="5563573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A577E-565C-45D5-9320-AFC7C10273C6}"/>
              </a:ext>
            </a:extLst>
          </p:cNvPr>
          <p:cNvSpPr>
            <a:spLocks noGrp="1"/>
          </p:cNvSpPr>
          <p:nvPr>
            <p:ph type="title"/>
          </p:nvPr>
        </p:nvSpPr>
        <p:spPr>
          <a:xfrm>
            <a:off x="725850" y="1543675"/>
            <a:ext cx="7688700" cy="535200"/>
          </a:xfrm>
        </p:spPr>
        <p:txBody>
          <a:bodyPr>
            <a:normAutofit/>
          </a:bodyPr>
          <a:lstStyle/>
          <a:p>
            <a:r>
              <a:rPr lang="en" sz="2190" dirty="0">
                <a:solidFill>
                  <a:srgbClr val="000000"/>
                </a:solidFill>
                <a:latin typeface="Roboto"/>
                <a:ea typeface="Roboto"/>
                <a:cs typeface="Roboto"/>
                <a:sym typeface="Roboto"/>
              </a:rPr>
              <a:t>Implementation</a:t>
            </a:r>
            <a:endParaRPr lang="en-IN" sz="2190" dirty="0"/>
          </a:p>
        </p:txBody>
      </p:sp>
      <p:sp>
        <p:nvSpPr>
          <p:cNvPr id="3" name="Text Placeholder 2">
            <a:extLst>
              <a:ext uri="{FF2B5EF4-FFF2-40B4-BE49-F238E27FC236}">
                <a16:creationId xmlns:a16="http://schemas.microsoft.com/office/drawing/2014/main" id="{13AC35FB-3B80-2328-90FF-D7DB1C1BAC7D}"/>
              </a:ext>
            </a:extLst>
          </p:cNvPr>
          <p:cNvSpPr>
            <a:spLocks noGrp="1"/>
          </p:cNvSpPr>
          <p:nvPr>
            <p:ph type="body" idx="1"/>
          </p:nvPr>
        </p:nvSpPr>
        <p:spPr/>
        <p:txBody>
          <a:bodyPr>
            <a:normAutofit/>
          </a:bodyPr>
          <a:lstStyle/>
          <a:p>
            <a:pPr marL="146050" indent="0">
              <a:buNone/>
            </a:pPr>
            <a:r>
              <a:rPr lang="en-US" sz="1100" b="1" u="sng" dirty="0">
                <a:solidFill>
                  <a:schemeClr val="bg2"/>
                </a:solidFill>
              </a:rPr>
              <a:t>User Side JavaScript Code:</a:t>
            </a:r>
          </a:p>
          <a:p>
            <a:pPr marL="146050" indent="0">
              <a:buNone/>
            </a:pPr>
            <a:r>
              <a:rPr lang="en-US" sz="800" dirty="0">
                <a:solidFill>
                  <a:schemeClr val="bg2"/>
                </a:solidFill>
              </a:rPr>
              <a:t>This JS Code helps to build connection with </a:t>
            </a:r>
            <a:r>
              <a:rPr lang="en-US" sz="800" dirty="0" err="1">
                <a:solidFill>
                  <a:schemeClr val="bg2"/>
                </a:solidFill>
              </a:rPr>
              <a:t>Websocket</a:t>
            </a:r>
            <a:r>
              <a:rPr lang="en-US" sz="800" dirty="0">
                <a:solidFill>
                  <a:schemeClr val="bg2"/>
                </a:solidFill>
              </a:rPr>
              <a:t> and whenever new user </a:t>
            </a:r>
          </a:p>
          <a:p>
            <a:pPr marL="146050" indent="0">
              <a:buNone/>
            </a:pPr>
            <a:r>
              <a:rPr lang="en-US" sz="800" dirty="0">
                <a:solidFill>
                  <a:schemeClr val="bg2"/>
                </a:solidFill>
              </a:rPr>
              <a:t>joins or leaves its logic for that.</a:t>
            </a:r>
            <a:endParaRPr lang="en-IN" sz="800" dirty="0">
              <a:solidFill>
                <a:schemeClr val="bg2"/>
              </a:solidFill>
            </a:endParaRPr>
          </a:p>
        </p:txBody>
      </p:sp>
      <p:pic>
        <p:nvPicPr>
          <p:cNvPr id="5" name="Picture 4" descr="A screen shot of a computer code&#10;&#10;Description automatically generated">
            <a:extLst>
              <a:ext uri="{FF2B5EF4-FFF2-40B4-BE49-F238E27FC236}">
                <a16:creationId xmlns:a16="http://schemas.microsoft.com/office/drawing/2014/main" id="{C76FBB84-45D6-307F-ECE0-37B63928C636}"/>
              </a:ext>
            </a:extLst>
          </p:cNvPr>
          <p:cNvPicPr>
            <a:picLocks noChangeAspect="1"/>
          </p:cNvPicPr>
          <p:nvPr/>
        </p:nvPicPr>
        <p:blipFill>
          <a:blip r:embed="rId2"/>
          <a:stretch>
            <a:fillRect/>
          </a:stretch>
        </p:blipFill>
        <p:spPr>
          <a:xfrm>
            <a:off x="5246810" y="1543675"/>
            <a:ext cx="3089950" cy="3528646"/>
          </a:xfrm>
          <a:prstGeom prst="rect">
            <a:avLst/>
          </a:prstGeom>
        </p:spPr>
      </p:pic>
    </p:spTree>
    <p:extLst>
      <p:ext uri="{BB962C8B-B14F-4D97-AF65-F5344CB8AC3E}">
        <p14:creationId xmlns:p14="http://schemas.microsoft.com/office/powerpoint/2010/main" val="35880563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1"/>
          <p:cNvSpPr txBox="1">
            <a:spLocks noGrp="1"/>
          </p:cNvSpPr>
          <p:nvPr>
            <p:ph type="title"/>
          </p:nvPr>
        </p:nvSpPr>
        <p:spPr>
          <a:xfrm>
            <a:off x="729450" y="1248312"/>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085" dirty="0">
                <a:solidFill>
                  <a:srgbClr val="000000"/>
                </a:solidFill>
                <a:latin typeface="Roboto"/>
                <a:ea typeface="Roboto"/>
                <a:cs typeface="Roboto"/>
                <a:sym typeface="Roboto"/>
              </a:rPr>
              <a:t>Features</a:t>
            </a:r>
            <a:endParaRPr sz="20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2940" dirty="0"/>
          </a:p>
        </p:txBody>
      </p:sp>
      <p:sp>
        <p:nvSpPr>
          <p:cNvPr id="135" name="Google Shape;135;p21"/>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Clr>
                <a:srgbClr val="000000"/>
              </a:buClr>
              <a:buSzPts val="1800"/>
              <a:buFont typeface="Roboto"/>
              <a:buChar char="●"/>
            </a:pPr>
            <a:r>
              <a:rPr lang="en-US" sz="1800" dirty="0">
                <a:solidFill>
                  <a:srgbClr val="000000"/>
                </a:solidFill>
                <a:latin typeface="Roboto"/>
                <a:ea typeface="Roboto"/>
                <a:cs typeface="Roboto"/>
                <a:sym typeface="Roboto"/>
              </a:rPr>
              <a:t>The key features of our web-based chatting application may include </a:t>
            </a:r>
            <a:r>
              <a:rPr lang="en-US" sz="1800" b="1" dirty="0">
                <a:solidFill>
                  <a:srgbClr val="000000"/>
                </a:solidFill>
                <a:latin typeface="Roboto"/>
                <a:ea typeface="Roboto"/>
                <a:cs typeface="Roboto"/>
                <a:sym typeface="Roboto"/>
              </a:rPr>
              <a:t>real-time messaging</a:t>
            </a:r>
            <a:r>
              <a:rPr lang="en-US" sz="1800" dirty="0">
                <a:solidFill>
                  <a:srgbClr val="000000"/>
                </a:solidFill>
                <a:latin typeface="Roboto"/>
                <a:ea typeface="Roboto"/>
                <a:cs typeface="Roboto"/>
                <a:sym typeface="Roboto"/>
              </a:rPr>
              <a:t>, </a:t>
            </a:r>
            <a:r>
              <a:rPr lang="en-US" sz="1800" b="1" dirty="0">
                <a:solidFill>
                  <a:srgbClr val="000000"/>
                </a:solidFill>
                <a:latin typeface="Roboto"/>
                <a:ea typeface="Roboto"/>
                <a:cs typeface="Roboto"/>
                <a:sym typeface="Roboto"/>
              </a:rPr>
              <a:t>User Registration</a:t>
            </a:r>
            <a:r>
              <a:rPr lang="en-US" sz="1800" dirty="0">
                <a:solidFill>
                  <a:srgbClr val="000000"/>
                </a:solidFill>
                <a:latin typeface="Roboto"/>
                <a:ea typeface="Roboto"/>
                <a:cs typeface="Roboto"/>
                <a:sym typeface="Roboto"/>
              </a:rPr>
              <a:t>, </a:t>
            </a:r>
            <a:r>
              <a:rPr lang="en-US" sz="1800" b="1" dirty="0">
                <a:solidFill>
                  <a:srgbClr val="000000"/>
                </a:solidFill>
                <a:latin typeface="Roboto"/>
                <a:ea typeface="Roboto"/>
                <a:cs typeface="Roboto"/>
                <a:sym typeface="Roboto"/>
              </a:rPr>
              <a:t>a simple and intuitive user interface</a:t>
            </a:r>
            <a:r>
              <a:rPr lang="en-US" sz="1800" dirty="0">
                <a:solidFill>
                  <a:srgbClr val="000000"/>
                </a:solidFill>
                <a:latin typeface="Roboto"/>
                <a:ea typeface="Roboto"/>
                <a:cs typeface="Roboto"/>
                <a:sym typeface="Roboto"/>
              </a:rPr>
              <a:t>, </a:t>
            </a:r>
            <a:r>
              <a:rPr lang="en-US" sz="1800" b="1" dirty="0">
                <a:solidFill>
                  <a:srgbClr val="000000"/>
                </a:solidFill>
                <a:latin typeface="Roboto"/>
                <a:ea typeface="Roboto"/>
                <a:cs typeface="Roboto"/>
                <a:sym typeface="Roboto"/>
              </a:rPr>
              <a:t>system messages to inform users about important events</a:t>
            </a:r>
            <a:r>
              <a:rPr lang="en-US" sz="1800" dirty="0">
                <a:solidFill>
                  <a:srgbClr val="000000"/>
                </a:solidFill>
                <a:latin typeface="Roboto"/>
                <a:ea typeface="Roboto"/>
                <a:cs typeface="Roboto"/>
                <a:sym typeface="Roboto"/>
              </a:rPr>
              <a:t>, </a:t>
            </a:r>
            <a:r>
              <a:rPr lang="en-US" sz="1800" b="1" dirty="0">
                <a:solidFill>
                  <a:srgbClr val="000000"/>
                </a:solidFill>
                <a:latin typeface="Roboto"/>
                <a:ea typeface="Roboto"/>
                <a:cs typeface="Roboto"/>
                <a:sym typeface="Roboto"/>
              </a:rPr>
              <a:t>a notification system for updates</a:t>
            </a:r>
            <a:r>
              <a:rPr lang="en-US" sz="1800" dirty="0">
                <a:solidFill>
                  <a:srgbClr val="000000"/>
                </a:solidFill>
                <a:latin typeface="Roboto"/>
                <a:ea typeface="Roboto"/>
                <a:cs typeface="Roboto"/>
                <a:sym typeface="Roboto"/>
              </a:rPr>
              <a:t>, </a:t>
            </a:r>
            <a:r>
              <a:rPr lang="en-US" sz="1800" b="1" dirty="0">
                <a:solidFill>
                  <a:srgbClr val="000000"/>
                </a:solidFill>
                <a:latin typeface="Roboto"/>
                <a:ea typeface="Roboto"/>
                <a:cs typeface="Roboto"/>
                <a:sym typeface="Roboto"/>
              </a:rPr>
              <a:t>responsive design for compatibility across devices</a:t>
            </a:r>
            <a:r>
              <a:rPr lang="en-US" sz="1800" dirty="0">
                <a:solidFill>
                  <a:srgbClr val="000000"/>
                </a:solidFill>
                <a:latin typeface="Roboto"/>
                <a:ea typeface="Roboto"/>
                <a:cs typeface="Roboto"/>
                <a:sym typeface="Roboto"/>
              </a:rPr>
              <a:t>, and </a:t>
            </a:r>
            <a:r>
              <a:rPr lang="en-US" sz="1800" b="1" dirty="0">
                <a:solidFill>
                  <a:srgbClr val="000000"/>
                </a:solidFill>
                <a:latin typeface="Roboto"/>
                <a:ea typeface="Roboto"/>
                <a:cs typeface="Roboto"/>
                <a:sym typeface="Roboto"/>
              </a:rPr>
              <a:t>secure WebSocket connections</a:t>
            </a:r>
            <a:r>
              <a:rPr lang="en-US" sz="1800" dirty="0">
                <a:solidFill>
                  <a:srgbClr val="000000"/>
                </a:solidFill>
                <a:latin typeface="Roboto"/>
                <a:ea typeface="Roboto"/>
                <a:cs typeface="Roboto"/>
                <a:sym typeface="Roboto"/>
              </a:rPr>
              <a:t>. These features collectively contribute to a comprehensive and user-friendly chatting experience.</a:t>
            </a:r>
            <a:endParaRPr sz="1800" dirty="0">
              <a:solidFill>
                <a:srgbClr val="000000"/>
              </a:solidFill>
              <a:latin typeface="Roboto"/>
              <a:ea typeface="Roboto"/>
              <a:cs typeface="Roboto"/>
              <a:sym typeface="Roboto"/>
            </a:endParaRPr>
          </a:p>
          <a:p>
            <a:pPr marL="0" lvl="0" indent="0" algn="l" rtl="0">
              <a:spcBef>
                <a:spcPts val="1500"/>
              </a:spcBef>
              <a:spcAft>
                <a:spcPts val="1200"/>
              </a:spcAft>
              <a:buNone/>
            </a:pPr>
            <a:endParaRPr sz="19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2"/>
          <p:cNvSpPr txBox="1">
            <a:spLocks noGrp="1"/>
          </p:cNvSpPr>
          <p:nvPr>
            <p:ph type="title"/>
          </p:nvPr>
        </p:nvSpPr>
        <p:spPr>
          <a:xfrm>
            <a:off x="729450" y="1236588"/>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185" dirty="0">
                <a:solidFill>
                  <a:srgbClr val="000000"/>
                </a:solidFill>
                <a:latin typeface="Roboto"/>
                <a:ea typeface="Roboto"/>
                <a:cs typeface="Roboto"/>
                <a:sym typeface="Roboto"/>
              </a:rPr>
              <a:t>Results</a:t>
            </a:r>
            <a:endParaRPr sz="21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3040" dirty="0"/>
          </a:p>
        </p:txBody>
      </p:sp>
      <p:sp>
        <p:nvSpPr>
          <p:cNvPr id="141" name="Google Shape;141;p22"/>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107950" lvl="0" indent="0" algn="l" rtl="0">
              <a:spcBef>
                <a:spcPts val="0"/>
              </a:spcBef>
              <a:spcAft>
                <a:spcPts val="0"/>
              </a:spcAft>
              <a:buClr>
                <a:srgbClr val="000000"/>
              </a:buClr>
              <a:buSzPts val="1900"/>
              <a:buNone/>
            </a:pPr>
            <a:r>
              <a:rPr lang="en-US" sz="1100" b="1" u="sng" dirty="0">
                <a:solidFill>
                  <a:srgbClr val="000000"/>
                </a:solidFill>
                <a:latin typeface="Roboto"/>
                <a:ea typeface="Roboto"/>
                <a:cs typeface="Roboto"/>
                <a:sym typeface="Roboto"/>
              </a:rPr>
              <a:t>User Landing Page:</a:t>
            </a:r>
          </a:p>
          <a:p>
            <a:pPr marL="107950" lvl="0" indent="0" algn="l" rtl="0">
              <a:spcBef>
                <a:spcPts val="0"/>
              </a:spcBef>
              <a:spcAft>
                <a:spcPts val="0"/>
              </a:spcAft>
              <a:buClr>
                <a:srgbClr val="000000"/>
              </a:buClr>
              <a:buSzPts val="1900"/>
              <a:buNone/>
            </a:pPr>
            <a:endParaRPr sz="1100" b="1" u="sng" dirty="0">
              <a:solidFill>
                <a:srgbClr val="000000"/>
              </a:solidFill>
              <a:latin typeface="Roboto"/>
              <a:ea typeface="Roboto"/>
              <a:cs typeface="Roboto"/>
              <a:sym typeface="Roboto"/>
            </a:endParaRPr>
          </a:p>
          <a:p>
            <a:pPr marL="0" lvl="0" indent="0" algn="l" rtl="0">
              <a:spcBef>
                <a:spcPts val="1500"/>
              </a:spcBef>
              <a:spcAft>
                <a:spcPts val="1200"/>
              </a:spcAft>
              <a:buNone/>
            </a:pPr>
            <a:endParaRPr sz="2000" dirty="0"/>
          </a:p>
        </p:txBody>
      </p:sp>
      <p:pic>
        <p:nvPicPr>
          <p:cNvPr id="3" name="Picture 2" descr="A screenshot of a computer&#10;&#10;Description automatically generated">
            <a:extLst>
              <a:ext uri="{FF2B5EF4-FFF2-40B4-BE49-F238E27FC236}">
                <a16:creationId xmlns:a16="http://schemas.microsoft.com/office/drawing/2014/main" id="{7FBEC2E4-5294-AF1F-8304-FFD3ECA725CE}"/>
              </a:ext>
            </a:extLst>
          </p:cNvPr>
          <p:cNvPicPr>
            <a:picLocks noChangeAspect="1"/>
          </p:cNvPicPr>
          <p:nvPr/>
        </p:nvPicPr>
        <p:blipFill>
          <a:blip r:embed="rId3"/>
          <a:stretch>
            <a:fillRect/>
          </a:stretch>
        </p:blipFill>
        <p:spPr>
          <a:xfrm>
            <a:off x="2614246" y="2078875"/>
            <a:ext cx="5685692" cy="2860651"/>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DC252-A6CE-5FEF-EE10-9294E84EE199}"/>
              </a:ext>
            </a:extLst>
          </p:cNvPr>
          <p:cNvSpPr>
            <a:spLocks noGrp="1"/>
          </p:cNvSpPr>
          <p:nvPr>
            <p:ph type="title"/>
          </p:nvPr>
        </p:nvSpPr>
        <p:spPr>
          <a:xfrm>
            <a:off x="727650" y="1543675"/>
            <a:ext cx="7688700" cy="535200"/>
          </a:xfrm>
        </p:spPr>
        <p:txBody>
          <a:bodyPr>
            <a:normAutofit/>
          </a:bodyPr>
          <a:lstStyle/>
          <a:p>
            <a:r>
              <a:rPr lang="en" sz="2190" dirty="0">
                <a:solidFill>
                  <a:srgbClr val="000000"/>
                </a:solidFill>
                <a:latin typeface="Roboto"/>
                <a:ea typeface="Roboto"/>
                <a:cs typeface="Roboto"/>
                <a:sym typeface="Roboto"/>
              </a:rPr>
              <a:t>Results</a:t>
            </a:r>
            <a:endParaRPr lang="en-IN" sz="2190" dirty="0"/>
          </a:p>
        </p:txBody>
      </p:sp>
      <p:sp>
        <p:nvSpPr>
          <p:cNvPr id="3" name="Text Placeholder 2">
            <a:extLst>
              <a:ext uri="{FF2B5EF4-FFF2-40B4-BE49-F238E27FC236}">
                <a16:creationId xmlns:a16="http://schemas.microsoft.com/office/drawing/2014/main" id="{027DA481-7CE5-FB4E-C001-B6A87ACAD78B}"/>
              </a:ext>
            </a:extLst>
          </p:cNvPr>
          <p:cNvSpPr>
            <a:spLocks noGrp="1"/>
          </p:cNvSpPr>
          <p:nvPr>
            <p:ph type="body" idx="1"/>
          </p:nvPr>
        </p:nvSpPr>
        <p:spPr/>
        <p:txBody>
          <a:bodyPr>
            <a:normAutofit/>
          </a:bodyPr>
          <a:lstStyle/>
          <a:p>
            <a:pPr marL="146050" indent="0">
              <a:buNone/>
            </a:pPr>
            <a:r>
              <a:rPr lang="en-US" sz="1100" b="1" u="sng" dirty="0">
                <a:solidFill>
                  <a:schemeClr val="bg2"/>
                </a:solidFill>
              </a:rPr>
              <a:t>Chatroom For User:</a:t>
            </a:r>
            <a:endParaRPr lang="en-IN" sz="1100" b="1" u="sng" dirty="0">
              <a:solidFill>
                <a:schemeClr val="bg2"/>
              </a:solidFill>
            </a:endParaRPr>
          </a:p>
        </p:txBody>
      </p:sp>
      <p:pic>
        <p:nvPicPr>
          <p:cNvPr id="5" name="Picture 4" descr="A screenshot of a video game&#10;&#10;Description automatically generated">
            <a:extLst>
              <a:ext uri="{FF2B5EF4-FFF2-40B4-BE49-F238E27FC236}">
                <a16:creationId xmlns:a16="http://schemas.microsoft.com/office/drawing/2014/main" id="{9DDF2BCE-764A-230B-1180-148B67D00225}"/>
              </a:ext>
            </a:extLst>
          </p:cNvPr>
          <p:cNvPicPr>
            <a:picLocks noChangeAspect="1"/>
          </p:cNvPicPr>
          <p:nvPr/>
        </p:nvPicPr>
        <p:blipFill>
          <a:blip r:embed="rId2"/>
          <a:stretch>
            <a:fillRect/>
          </a:stretch>
        </p:blipFill>
        <p:spPr>
          <a:xfrm>
            <a:off x="2637693" y="2078875"/>
            <a:ext cx="5668107" cy="2901424"/>
          </a:xfrm>
          <a:prstGeom prst="rect">
            <a:avLst/>
          </a:prstGeom>
        </p:spPr>
      </p:pic>
    </p:spTree>
    <p:extLst>
      <p:ext uri="{BB962C8B-B14F-4D97-AF65-F5344CB8AC3E}">
        <p14:creationId xmlns:p14="http://schemas.microsoft.com/office/powerpoint/2010/main" val="432195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3"/>
          <p:cNvSpPr txBox="1">
            <a:spLocks noGrp="1"/>
          </p:cNvSpPr>
          <p:nvPr>
            <p:ph type="title"/>
          </p:nvPr>
        </p:nvSpPr>
        <p:spPr>
          <a:xfrm>
            <a:off x="729450" y="1242450"/>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185" dirty="0">
                <a:solidFill>
                  <a:srgbClr val="000000"/>
                </a:solidFill>
                <a:latin typeface="Roboto"/>
                <a:ea typeface="Roboto"/>
                <a:cs typeface="Roboto"/>
                <a:sym typeface="Roboto"/>
              </a:rPr>
              <a:t>Challenges Faced</a:t>
            </a:r>
            <a:endParaRPr sz="21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3040" dirty="0"/>
          </a:p>
        </p:txBody>
      </p:sp>
      <p:sp>
        <p:nvSpPr>
          <p:cNvPr id="147" name="Google Shape;147;p23"/>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457200" lvl="0" indent="-349250" algn="l" rtl="0">
              <a:spcBef>
                <a:spcPts val="0"/>
              </a:spcBef>
              <a:spcAft>
                <a:spcPts val="0"/>
              </a:spcAft>
              <a:buClr>
                <a:srgbClr val="000000"/>
              </a:buClr>
              <a:buSzPts val="1900"/>
              <a:buFont typeface="Roboto"/>
              <a:buChar char="●"/>
            </a:pPr>
            <a:r>
              <a:rPr lang="en-US" sz="1100" b="1" u="sng" dirty="0">
                <a:solidFill>
                  <a:srgbClr val="000000"/>
                </a:solidFill>
                <a:latin typeface="Roboto"/>
                <a:ea typeface="Roboto"/>
                <a:cs typeface="Roboto"/>
                <a:sym typeface="Roboto"/>
              </a:rPr>
              <a:t>User Experience Design</a:t>
            </a:r>
            <a:r>
              <a:rPr lang="en-US" sz="1100" dirty="0">
                <a:solidFill>
                  <a:srgbClr val="000000"/>
                </a:solidFill>
                <a:latin typeface="Roboto"/>
                <a:ea typeface="Roboto"/>
                <a:cs typeface="Roboto"/>
                <a:sym typeface="Roboto"/>
              </a:rPr>
              <a:t>: </a:t>
            </a:r>
          </a:p>
          <a:p>
            <a:pPr marL="107950" lvl="0" indent="0" algn="l" rtl="0">
              <a:spcBef>
                <a:spcPts val="0"/>
              </a:spcBef>
              <a:spcAft>
                <a:spcPts val="0"/>
              </a:spcAft>
              <a:buClr>
                <a:srgbClr val="000000"/>
              </a:buClr>
              <a:buSzPts val="1900"/>
              <a:buNone/>
            </a:pPr>
            <a:r>
              <a:rPr lang="en-US" sz="800" b="1" dirty="0">
                <a:solidFill>
                  <a:srgbClr val="000000"/>
                </a:solidFill>
                <a:latin typeface="Roboto"/>
                <a:ea typeface="Roboto"/>
                <a:cs typeface="Roboto"/>
                <a:sym typeface="Roboto"/>
              </a:rPr>
              <a:t>	</a:t>
            </a:r>
            <a:r>
              <a:rPr lang="en-US" sz="900" b="1" u="sng" dirty="0">
                <a:solidFill>
                  <a:srgbClr val="000000"/>
                </a:solidFill>
                <a:latin typeface="Roboto"/>
                <a:ea typeface="Roboto"/>
                <a:cs typeface="Roboto"/>
                <a:sym typeface="Roboto"/>
              </a:rPr>
              <a:t>Challenge:</a:t>
            </a:r>
            <a:r>
              <a:rPr lang="en-US" sz="800" b="1" u="sng" dirty="0">
                <a:solidFill>
                  <a:srgbClr val="000000"/>
                </a:solidFill>
                <a:latin typeface="Roboto"/>
                <a:ea typeface="Roboto"/>
                <a:cs typeface="Roboto"/>
                <a:sym typeface="Roboto"/>
              </a:rPr>
              <a:t> </a:t>
            </a:r>
            <a:r>
              <a:rPr lang="en-US" sz="800" dirty="0">
                <a:solidFill>
                  <a:srgbClr val="000000"/>
                </a:solidFill>
                <a:latin typeface="Roboto"/>
                <a:ea typeface="Roboto"/>
                <a:cs typeface="Roboto"/>
                <a:sym typeface="Roboto"/>
              </a:rPr>
              <a:t>Designing an intuitive and user-friendly interface can be challenging, especially when incorporating multimedia features. </a:t>
            </a:r>
          </a:p>
          <a:p>
            <a:pPr marL="107950" lvl="0" indent="0" algn="l" rtl="0">
              <a:spcBef>
                <a:spcPts val="0"/>
              </a:spcBef>
              <a:spcAft>
                <a:spcPts val="0"/>
              </a:spcAft>
              <a:buClr>
                <a:srgbClr val="000000"/>
              </a:buClr>
              <a:buSzPts val="1900"/>
              <a:buNone/>
            </a:pPr>
            <a:endParaRPr lang="en-US" sz="800" dirty="0">
              <a:solidFill>
                <a:srgbClr val="000000"/>
              </a:solidFill>
              <a:latin typeface="Roboto"/>
              <a:ea typeface="Roboto"/>
              <a:cs typeface="Roboto"/>
              <a:sym typeface="Roboto"/>
            </a:endParaRPr>
          </a:p>
          <a:p>
            <a:pPr marL="107950" lvl="0" indent="0" algn="l" rtl="0">
              <a:spcBef>
                <a:spcPts val="0"/>
              </a:spcBef>
              <a:spcAft>
                <a:spcPts val="0"/>
              </a:spcAft>
              <a:buClr>
                <a:srgbClr val="000000"/>
              </a:buClr>
              <a:buSzPts val="1900"/>
              <a:buNone/>
            </a:pPr>
            <a:r>
              <a:rPr lang="en-US" sz="800" b="1" dirty="0">
                <a:solidFill>
                  <a:srgbClr val="000000"/>
                </a:solidFill>
                <a:latin typeface="Roboto"/>
                <a:ea typeface="Roboto"/>
                <a:cs typeface="Roboto"/>
                <a:sym typeface="Roboto"/>
              </a:rPr>
              <a:t>	</a:t>
            </a:r>
            <a:r>
              <a:rPr lang="en-US" sz="900" b="1" u="sng" dirty="0">
                <a:solidFill>
                  <a:srgbClr val="000000"/>
                </a:solidFill>
                <a:latin typeface="Roboto"/>
                <a:ea typeface="Roboto"/>
                <a:cs typeface="Roboto"/>
                <a:sym typeface="Roboto"/>
              </a:rPr>
              <a:t>Solution</a:t>
            </a:r>
            <a:r>
              <a:rPr lang="en-US" sz="800" u="sng" dirty="0">
                <a:solidFill>
                  <a:srgbClr val="000000"/>
                </a:solidFill>
                <a:latin typeface="Roboto"/>
                <a:ea typeface="Roboto"/>
                <a:cs typeface="Roboto"/>
                <a:sym typeface="Roboto"/>
              </a:rPr>
              <a:t>: </a:t>
            </a:r>
            <a:r>
              <a:rPr lang="en-US" sz="800" dirty="0">
                <a:solidFill>
                  <a:srgbClr val="000000"/>
                </a:solidFill>
                <a:latin typeface="Roboto"/>
                <a:ea typeface="Roboto"/>
                <a:cs typeface="Roboto"/>
                <a:sym typeface="Roboto"/>
              </a:rPr>
              <a:t>Conducting user testing, gathering feedback, and iteratively improving the user interface based on user experience.</a:t>
            </a:r>
          </a:p>
          <a:p>
            <a:pPr marL="565150" lvl="1" indent="0">
              <a:buClr>
                <a:srgbClr val="000000"/>
              </a:buClr>
              <a:buSzPts val="1900"/>
              <a:buNone/>
            </a:pPr>
            <a:endParaRPr lang="en-US" sz="800" dirty="0">
              <a:solidFill>
                <a:srgbClr val="000000"/>
              </a:solidFill>
              <a:latin typeface="Roboto"/>
              <a:ea typeface="Roboto"/>
              <a:cs typeface="Roboto"/>
              <a:sym typeface="Roboto"/>
            </a:endParaRPr>
          </a:p>
          <a:p>
            <a:pPr marL="565150" lvl="1" indent="0">
              <a:buClr>
                <a:srgbClr val="000000"/>
              </a:buClr>
              <a:buSzPts val="1900"/>
              <a:buNone/>
            </a:pPr>
            <a:endParaRPr lang="en-US" sz="800" b="1" u="sng" dirty="0">
              <a:solidFill>
                <a:srgbClr val="000000"/>
              </a:solidFill>
              <a:latin typeface="Roboto"/>
              <a:ea typeface="Roboto"/>
              <a:cs typeface="Roboto"/>
              <a:sym typeface="Roboto"/>
            </a:endParaRPr>
          </a:p>
          <a:p>
            <a:pPr marL="736600" lvl="1" indent="-171450">
              <a:buClr>
                <a:srgbClr val="000000"/>
              </a:buClr>
              <a:buSzPts val="1900"/>
              <a:buFont typeface="Arial" panose="020B0604020202020204" pitchFamily="34" charset="0"/>
              <a:buChar char="•"/>
            </a:pPr>
            <a:endParaRPr lang="en-US" sz="900" b="1" u="sng" dirty="0">
              <a:solidFill>
                <a:srgbClr val="000000"/>
              </a:solidFill>
              <a:latin typeface="Roboto"/>
              <a:ea typeface="Roboto"/>
              <a:cs typeface="Roboto"/>
              <a:sym typeface="Roboto"/>
            </a:endParaRPr>
          </a:p>
          <a:p>
            <a:pPr marL="736600" lvl="1" indent="-171450">
              <a:buClr>
                <a:srgbClr val="000000"/>
              </a:buClr>
              <a:buSzPts val="1900"/>
              <a:buFont typeface="Arial" panose="020B0604020202020204" pitchFamily="34" charset="0"/>
              <a:buChar char="•"/>
            </a:pPr>
            <a:r>
              <a:rPr lang="en-US" sz="900" b="1" u="sng" dirty="0">
                <a:solidFill>
                  <a:srgbClr val="000000"/>
                </a:solidFill>
                <a:latin typeface="Roboto"/>
                <a:ea typeface="Roboto"/>
                <a:cs typeface="Roboto"/>
                <a:sym typeface="Roboto"/>
              </a:rPr>
              <a:t>WebSocket Handling:</a:t>
            </a:r>
          </a:p>
          <a:p>
            <a:pPr marL="107950" lvl="0" indent="0" algn="l" rtl="0">
              <a:spcBef>
                <a:spcPts val="0"/>
              </a:spcBef>
              <a:spcAft>
                <a:spcPts val="0"/>
              </a:spcAft>
              <a:buClr>
                <a:srgbClr val="000000"/>
              </a:buClr>
              <a:buSzPts val="1900"/>
              <a:buNone/>
            </a:pPr>
            <a:r>
              <a:rPr lang="en-US" sz="800" dirty="0">
                <a:solidFill>
                  <a:srgbClr val="000000"/>
                </a:solidFill>
                <a:latin typeface="Roboto"/>
                <a:ea typeface="Roboto"/>
                <a:cs typeface="Roboto"/>
                <a:sym typeface="Roboto"/>
              </a:rPr>
              <a:t>	</a:t>
            </a:r>
            <a:r>
              <a:rPr lang="en-US" sz="900" b="1" u="sng" dirty="0">
                <a:solidFill>
                  <a:srgbClr val="000000"/>
                </a:solidFill>
                <a:latin typeface="Roboto"/>
                <a:ea typeface="Roboto"/>
                <a:cs typeface="Roboto"/>
                <a:sym typeface="Roboto"/>
              </a:rPr>
              <a:t>Challenge</a:t>
            </a:r>
            <a:r>
              <a:rPr lang="en-US" sz="900" dirty="0">
                <a:solidFill>
                  <a:srgbClr val="000000"/>
                </a:solidFill>
                <a:latin typeface="Roboto"/>
                <a:ea typeface="Roboto"/>
                <a:cs typeface="Roboto"/>
                <a:sym typeface="Roboto"/>
              </a:rPr>
              <a:t>:</a:t>
            </a:r>
            <a:r>
              <a:rPr lang="en-US" sz="800" dirty="0">
                <a:solidFill>
                  <a:srgbClr val="000000"/>
                </a:solidFill>
                <a:latin typeface="Roboto"/>
                <a:ea typeface="Roboto"/>
                <a:cs typeface="Roboto"/>
                <a:sym typeface="Roboto"/>
              </a:rPr>
              <a:t> Managing WebSocket connections and handling events efficiently can be complex. </a:t>
            </a:r>
          </a:p>
          <a:p>
            <a:pPr marL="107950" lvl="0" indent="0" algn="l" rtl="0">
              <a:spcBef>
                <a:spcPts val="0"/>
              </a:spcBef>
              <a:spcAft>
                <a:spcPts val="0"/>
              </a:spcAft>
              <a:buClr>
                <a:srgbClr val="000000"/>
              </a:buClr>
              <a:buSzPts val="1900"/>
              <a:buNone/>
            </a:pPr>
            <a:endParaRPr lang="en-US" sz="800" dirty="0">
              <a:solidFill>
                <a:srgbClr val="000000"/>
              </a:solidFill>
              <a:latin typeface="Roboto"/>
              <a:ea typeface="Roboto"/>
              <a:cs typeface="Roboto"/>
              <a:sym typeface="Roboto"/>
            </a:endParaRPr>
          </a:p>
          <a:p>
            <a:pPr marL="107950" lvl="0" indent="0" algn="l" rtl="0">
              <a:spcBef>
                <a:spcPts val="0"/>
              </a:spcBef>
              <a:spcAft>
                <a:spcPts val="0"/>
              </a:spcAft>
              <a:buClr>
                <a:srgbClr val="000000"/>
              </a:buClr>
              <a:buSzPts val="1900"/>
              <a:buNone/>
            </a:pPr>
            <a:r>
              <a:rPr lang="en-US" sz="800" dirty="0">
                <a:solidFill>
                  <a:srgbClr val="000000"/>
                </a:solidFill>
                <a:latin typeface="Roboto"/>
                <a:ea typeface="Roboto"/>
                <a:cs typeface="Roboto"/>
                <a:sym typeface="Roboto"/>
              </a:rPr>
              <a:t>	</a:t>
            </a:r>
            <a:r>
              <a:rPr lang="en-US" sz="900" b="1" u="sng" dirty="0">
                <a:solidFill>
                  <a:srgbClr val="000000"/>
                </a:solidFill>
                <a:latin typeface="Roboto"/>
                <a:ea typeface="Roboto"/>
                <a:cs typeface="Roboto"/>
                <a:sym typeface="Roboto"/>
              </a:rPr>
              <a:t>Solution</a:t>
            </a:r>
            <a:r>
              <a:rPr lang="en-US" sz="900" dirty="0">
                <a:solidFill>
                  <a:srgbClr val="000000"/>
                </a:solidFill>
                <a:latin typeface="Roboto"/>
                <a:ea typeface="Roboto"/>
                <a:cs typeface="Roboto"/>
                <a:sym typeface="Roboto"/>
              </a:rPr>
              <a:t>: </a:t>
            </a:r>
            <a:r>
              <a:rPr lang="en-US" sz="800" dirty="0">
                <a:solidFill>
                  <a:srgbClr val="000000"/>
                </a:solidFill>
                <a:latin typeface="Roboto"/>
                <a:ea typeface="Roboto"/>
                <a:cs typeface="Roboto"/>
                <a:sym typeface="Roboto"/>
              </a:rPr>
              <a:t>Ensuring proper handling of WebSocket connections and implementing robust event management logic.</a:t>
            </a:r>
            <a:endParaRPr lang="en-IN" sz="800" dirty="0">
              <a:solidFill>
                <a:srgbClr val="000000"/>
              </a:solidFill>
              <a:latin typeface="Roboto"/>
              <a:ea typeface="Roboto"/>
              <a:cs typeface="Roboto"/>
              <a:sym typeface="Roboto"/>
            </a:endParaRPr>
          </a:p>
          <a:p>
            <a:pPr marL="0" lvl="0" indent="0" algn="l" rtl="0">
              <a:spcBef>
                <a:spcPts val="1500"/>
              </a:spcBef>
              <a:spcAft>
                <a:spcPts val="1200"/>
              </a:spcAft>
              <a:buNone/>
            </a:pPr>
            <a:endParaRPr sz="20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4"/>
          <p:cNvSpPr txBox="1">
            <a:spLocks noGrp="1"/>
          </p:cNvSpPr>
          <p:nvPr>
            <p:ph type="title"/>
          </p:nvPr>
        </p:nvSpPr>
        <p:spPr>
          <a:xfrm>
            <a:off x="729450" y="1242450"/>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285" dirty="0">
                <a:solidFill>
                  <a:srgbClr val="000000"/>
                </a:solidFill>
                <a:latin typeface="Roboto"/>
                <a:ea typeface="Roboto"/>
                <a:cs typeface="Roboto"/>
                <a:sym typeface="Roboto"/>
              </a:rPr>
              <a:t>Future Work</a:t>
            </a:r>
            <a:endParaRPr sz="22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3140" dirty="0"/>
          </a:p>
        </p:txBody>
      </p:sp>
      <p:sp>
        <p:nvSpPr>
          <p:cNvPr id="153" name="Google Shape;153;p2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Clr>
                <a:srgbClr val="000000"/>
              </a:buClr>
              <a:buSzPts val="2000"/>
              <a:buFont typeface="Roboto"/>
              <a:buChar char="●"/>
            </a:pPr>
            <a:endParaRPr lang="en-US" sz="1200" b="1" u="sng" dirty="0">
              <a:solidFill>
                <a:schemeClr val="bg2"/>
              </a:solidFill>
            </a:endParaRPr>
          </a:p>
          <a:p>
            <a:pPr marL="457200" lvl="0" indent="-355600" algn="l" rtl="0">
              <a:spcBef>
                <a:spcPts val="0"/>
              </a:spcBef>
              <a:spcAft>
                <a:spcPts val="0"/>
              </a:spcAft>
              <a:buClr>
                <a:srgbClr val="000000"/>
              </a:buClr>
              <a:buSzPts val="2000"/>
              <a:buFont typeface="Roboto"/>
              <a:buChar char="●"/>
            </a:pPr>
            <a:r>
              <a:rPr lang="en-US" sz="1200" b="1" u="sng" dirty="0">
                <a:solidFill>
                  <a:schemeClr val="bg2"/>
                </a:solidFill>
              </a:rPr>
              <a:t>File Sharing: </a:t>
            </a:r>
            <a:r>
              <a:rPr lang="en-US" sz="1000" dirty="0">
                <a:solidFill>
                  <a:schemeClr val="bg2"/>
                </a:solidFill>
              </a:rPr>
              <a:t>Enable users to share files, documents, and other attachments within the chat.</a:t>
            </a:r>
          </a:p>
          <a:p>
            <a:pPr marL="457200" lvl="0" indent="-355600" algn="l" rtl="0">
              <a:spcBef>
                <a:spcPts val="0"/>
              </a:spcBef>
              <a:spcAft>
                <a:spcPts val="0"/>
              </a:spcAft>
              <a:buClr>
                <a:srgbClr val="000000"/>
              </a:buClr>
              <a:buSzPts val="2000"/>
              <a:buFont typeface="Roboto"/>
              <a:buChar char="●"/>
            </a:pPr>
            <a:endParaRPr lang="en-US" sz="1000" dirty="0">
              <a:solidFill>
                <a:schemeClr val="bg2"/>
              </a:solidFill>
            </a:endParaRPr>
          </a:p>
          <a:p>
            <a:pPr marL="457200" lvl="0" indent="-355600" algn="l" rtl="0">
              <a:spcBef>
                <a:spcPts val="0"/>
              </a:spcBef>
              <a:spcAft>
                <a:spcPts val="0"/>
              </a:spcAft>
              <a:buClr>
                <a:srgbClr val="000000"/>
              </a:buClr>
              <a:buSzPts val="2000"/>
              <a:buFont typeface="Roboto"/>
              <a:buChar char="●"/>
            </a:pPr>
            <a:r>
              <a:rPr lang="en-US" sz="1200" b="1" u="sng" dirty="0">
                <a:solidFill>
                  <a:schemeClr val="bg2"/>
                </a:solidFill>
              </a:rPr>
              <a:t>Emojis and Reactions: </a:t>
            </a:r>
            <a:r>
              <a:rPr lang="en-US" sz="1000" dirty="0">
                <a:solidFill>
                  <a:schemeClr val="bg2"/>
                </a:solidFill>
              </a:rPr>
              <a:t>Integrate emoji support and reaction features to make conversations more expressive and engaging.</a:t>
            </a:r>
          </a:p>
          <a:p>
            <a:pPr marL="457200" lvl="0" indent="-355600" algn="l" rtl="0">
              <a:spcBef>
                <a:spcPts val="0"/>
              </a:spcBef>
              <a:spcAft>
                <a:spcPts val="0"/>
              </a:spcAft>
              <a:buClr>
                <a:srgbClr val="000000"/>
              </a:buClr>
              <a:buSzPts val="2000"/>
              <a:buFont typeface="Roboto"/>
              <a:buChar char="●"/>
            </a:pPr>
            <a:endParaRPr lang="en-US" sz="1000" dirty="0">
              <a:solidFill>
                <a:schemeClr val="bg2"/>
              </a:solidFill>
            </a:endParaRPr>
          </a:p>
          <a:p>
            <a:pPr marL="457200" lvl="0" indent="-355600" algn="l" rtl="0">
              <a:spcBef>
                <a:spcPts val="0"/>
              </a:spcBef>
              <a:spcAft>
                <a:spcPts val="0"/>
              </a:spcAft>
              <a:buClr>
                <a:srgbClr val="000000"/>
              </a:buClr>
              <a:buSzPts val="2000"/>
              <a:buFont typeface="Roboto"/>
              <a:buChar char="●"/>
            </a:pPr>
            <a:r>
              <a:rPr lang="en-US" sz="1200" b="1" u="sng" dirty="0">
                <a:solidFill>
                  <a:schemeClr val="bg2"/>
                </a:solidFill>
              </a:rPr>
              <a:t>User Profiles: </a:t>
            </a:r>
            <a:r>
              <a:rPr lang="en-US" sz="1000" dirty="0">
                <a:solidFill>
                  <a:schemeClr val="bg2"/>
                </a:solidFill>
              </a:rPr>
              <a:t>Create user profiles with avatars, status messages, and additional information to enhance user personalization.</a:t>
            </a:r>
            <a:endParaRPr lang="en-IN" sz="1000" dirty="0">
              <a:solidFill>
                <a:schemeClr val="bg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5"/>
          <p:cNvSpPr txBox="1">
            <a:spLocks noGrp="1"/>
          </p:cNvSpPr>
          <p:nvPr>
            <p:ph type="title"/>
          </p:nvPr>
        </p:nvSpPr>
        <p:spPr>
          <a:xfrm>
            <a:off x="729450" y="1242450"/>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285" dirty="0">
                <a:solidFill>
                  <a:srgbClr val="000000"/>
                </a:solidFill>
                <a:latin typeface="Roboto"/>
                <a:ea typeface="Roboto"/>
                <a:cs typeface="Roboto"/>
                <a:sym typeface="Roboto"/>
              </a:rPr>
              <a:t>Conclusion</a:t>
            </a:r>
            <a:endParaRPr sz="22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3140" dirty="0"/>
          </a:p>
        </p:txBody>
      </p:sp>
      <p:sp>
        <p:nvSpPr>
          <p:cNvPr id="159" name="Google Shape;159;p2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lnSpcReduction="10000"/>
          </a:bodyPr>
          <a:lstStyle/>
          <a:p>
            <a:pPr marL="457200" lvl="0" indent="-355600" algn="l" rtl="0">
              <a:spcBef>
                <a:spcPts val="0"/>
              </a:spcBef>
              <a:spcAft>
                <a:spcPts val="0"/>
              </a:spcAft>
              <a:buClr>
                <a:srgbClr val="000000"/>
              </a:buClr>
              <a:buSzPts val="2000"/>
              <a:buFont typeface="Roboto"/>
              <a:buChar char="●"/>
            </a:pPr>
            <a:r>
              <a:rPr lang="en-US" sz="1400" b="1" u="sng" dirty="0">
                <a:solidFill>
                  <a:schemeClr val="bg2"/>
                </a:solidFill>
                <a:latin typeface="Roboto"/>
                <a:ea typeface="Roboto"/>
                <a:cs typeface="Roboto"/>
                <a:sym typeface="Roboto"/>
              </a:rPr>
              <a:t>Summary of the Project:</a:t>
            </a:r>
          </a:p>
          <a:p>
            <a:pPr marL="457200" lvl="0" indent="-355600" algn="l" rtl="0">
              <a:spcBef>
                <a:spcPts val="0"/>
              </a:spcBef>
              <a:spcAft>
                <a:spcPts val="0"/>
              </a:spcAft>
              <a:buClr>
                <a:srgbClr val="000000"/>
              </a:buClr>
              <a:buSzPts val="2000"/>
              <a:buFont typeface="Roboto"/>
              <a:buChar char="●"/>
            </a:pPr>
            <a:endParaRPr lang="en-US" sz="1100" b="1" dirty="0">
              <a:solidFill>
                <a:schemeClr val="bg2"/>
              </a:solidFill>
              <a:latin typeface="Roboto"/>
              <a:ea typeface="Roboto"/>
              <a:cs typeface="Roboto"/>
              <a:sym typeface="Roboto"/>
            </a:endParaRPr>
          </a:p>
          <a:p>
            <a:pPr marL="101600" lvl="0" indent="0" algn="l" rtl="0">
              <a:spcBef>
                <a:spcPts val="0"/>
              </a:spcBef>
              <a:spcAft>
                <a:spcPts val="0"/>
              </a:spcAft>
              <a:buClr>
                <a:srgbClr val="000000"/>
              </a:buClr>
              <a:buSzPts val="2000"/>
              <a:buNone/>
            </a:pPr>
            <a:r>
              <a:rPr lang="en-US" sz="900" b="1" dirty="0">
                <a:solidFill>
                  <a:schemeClr val="bg2"/>
                </a:solidFill>
                <a:latin typeface="Roboto"/>
                <a:ea typeface="Roboto"/>
                <a:cs typeface="Roboto"/>
                <a:sym typeface="Roboto"/>
              </a:rPr>
              <a:t>	</a:t>
            </a:r>
            <a:r>
              <a:rPr lang="en-US" sz="900" b="1" u="sng" dirty="0">
                <a:solidFill>
                  <a:schemeClr val="bg2"/>
                </a:solidFill>
                <a:latin typeface="Roboto"/>
                <a:ea typeface="Roboto"/>
                <a:cs typeface="Roboto"/>
                <a:sym typeface="Roboto"/>
              </a:rPr>
              <a:t>Real-time Messaging</a:t>
            </a:r>
            <a:r>
              <a:rPr lang="en-US" sz="900" b="1" dirty="0">
                <a:solidFill>
                  <a:schemeClr val="bg2"/>
                </a:solidFill>
                <a:latin typeface="Roboto"/>
                <a:ea typeface="Roboto"/>
                <a:cs typeface="Roboto"/>
                <a:sym typeface="Roboto"/>
              </a:rPr>
              <a:t>: </a:t>
            </a:r>
            <a:r>
              <a:rPr lang="en-US" sz="800" dirty="0">
                <a:solidFill>
                  <a:schemeClr val="bg2"/>
                </a:solidFill>
                <a:latin typeface="Roboto"/>
                <a:ea typeface="Roboto"/>
                <a:cs typeface="Roboto"/>
                <a:sym typeface="Roboto"/>
              </a:rPr>
              <a:t>Users can engage in instant conversations, fostering dynamic and responsive interactions.</a:t>
            </a:r>
          </a:p>
          <a:p>
            <a:pPr marL="101600" lvl="0" indent="0" algn="l" rtl="0">
              <a:spcBef>
                <a:spcPts val="0"/>
              </a:spcBef>
              <a:spcAft>
                <a:spcPts val="0"/>
              </a:spcAft>
              <a:buClr>
                <a:srgbClr val="000000"/>
              </a:buClr>
              <a:buSzPts val="2000"/>
              <a:buNone/>
            </a:pPr>
            <a:r>
              <a:rPr lang="en-US" sz="900" b="1" dirty="0">
                <a:solidFill>
                  <a:schemeClr val="bg2"/>
                </a:solidFill>
                <a:latin typeface="Roboto"/>
                <a:ea typeface="Roboto"/>
                <a:cs typeface="Roboto"/>
                <a:sym typeface="Roboto"/>
              </a:rPr>
              <a:t>	</a:t>
            </a:r>
            <a:r>
              <a:rPr lang="en-US" sz="900" b="1" u="sng" dirty="0">
                <a:solidFill>
                  <a:schemeClr val="bg2"/>
                </a:solidFill>
                <a:latin typeface="Roboto"/>
                <a:ea typeface="Roboto"/>
                <a:cs typeface="Roboto"/>
                <a:sym typeface="Roboto"/>
              </a:rPr>
              <a:t>User-Friendly Interface</a:t>
            </a:r>
            <a:r>
              <a:rPr lang="en-US" sz="900" b="1" dirty="0">
                <a:solidFill>
                  <a:schemeClr val="bg2"/>
                </a:solidFill>
                <a:latin typeface="Roboto"/>
                <a:ea typeface="Roboto"/>
                <a:cs typeface="Roboto"/>
                <a:sym typeface="Roboto"/>
              </a:rPr>
              <a:t>:</a:t>
            </a:r>
            <a:r>
              <a:rPr lang="en-US" sz="900" dirty="0">
                <a:solidFill>
                  <a:schemeClr val="bg2"/>
                </a:solidFill>
                <a:latin typeface="Roboto"/>
                <a:ea typeface="Roboto"/>
                <a:cs typeface="Roboto"/>
                <a:sym typeface="Roboto"/>
              </a:rPr>
              <a:t> </a:t>
            </a:r>
            <a:r>
              <a:rPr lang="en-US" sz="800" dirty="0">
                <a:solidFill>
                  <a:schemeClr val="bg2"/>
                </a:solidFill>
                <a:latin typeface="Roboto"/>
                <a:ea typeface="Roboto"/>
                <a:cs typeface="Roboto"/>
                <a:sym typeface="Roboto"/>
              </a:rPr>
              <a:t>A simple and intuitive interface for easy navigation and an enjoyable user experience.</a:t>
            </a:r>
          </a:p>
          <a:p>
            <a:pPr marL="101600" lvl="0" indent="0" algn="l" rtl="0">
              <a:spcBef>
                <a:spcPts val="0"/>
              </a:spcBef>
              <a:spcAft>
                <a:spcPts val="0"/>
              </a:spcAft>
              <a:buClr>
                <a:srgbClr val="000000"/>
              </a:buClr>
              <a:buSzPts val="2000"/>
              <a:buNone/>
            </a:pPr>
            <a:r>
              <a:rPr lang="en-US" sz="900" b="1" dirty="0">
                <a:solidFill>
                  <a:schemeClr val="bg2"/>
                </a:solidFill>
                <a:latin typeface="Roboto"/>
                <a:ea typeface="Roboto"/>
                <a:cs typeface="Roboto"/>
                <a:sym typeface="Roboto"/>
              </a:rPr>
              <a:t>	</a:t>
            </a:r>
            <a:r>
              <a:rPr lang="en-US" sz="900" b="1" u="sng" dirty="0">
                <a:solidFill>
                  <a:schemeClr val="bg2"/>
                </a:solidFill>
                <a:latin typeface="Roboto"/>
                <a:ea typeface="Roboto"/>
                <a:cs typeface="Roboto"/>
                <a:sym typeface="Roboto"/>
              </a:rPr>
              <a:t>Notification System</a:t>
            </a:r>
            <a:r>
              <a:rPr lang="en-US" sz="900" b="1" dirty="0">
                <a:solidFill>
                  <a:schemeClr val="bg2"/>
                </a:solidFill>
                <a:latin typeface="Roboto"/>
                <a:ea typeface="Roboto"/>
                <a:cs typeface="Roboto"/>
                <a:sym typeface="Roboto"/>
              </a:rPr>
              <a:t>: </a:t>
            </a:r>
            <a:r>
              <a:rPr lang="en-US" sz="800" dirty="0">
                <a:solidFill>
                  <a:schemeClr val="bg2"/>
                </a:solidFill>
                <a:latin typeface="Roboto"/>
                <a:ea typeface="Roboto"/>
                <a:cs typeface="Roboto"/>
                <a:sym typeface="Roboto"/>
              </a:rPr>
              <a:t>Users receive notifications about new messages or mentions even when not actively using the chat.</a:t>
            </a:r>
          </a:p>
          <a:p>
            <a:pPr marL="101600" lvl="0" indent="0" algn="l" rtl="0">
              <a:spcBef>
                <a:spcPts val="0"/>
              </a:spcBef>
              <a:spcAft>
                <a:spcPts val="0"/>
              </a:spcAft>
              <a:buClr>
                <a:srgbClr val="000000"/>
              </a:buClr>
              <a:buSzPts val="2000"/>
              <a:buNone/>
            </a:pPr>
            <a:endParaRPr lang="en-US" sz="800" dirty="0">
              <a:solidFill>
                <a:schemeClr val="bg2"/>
              </a:solidFill>
              <a:latin typeface="Roboto"/>
              <a:ea typeface="Roboto"/>
              <a:cs typeface="Roboto"/>
              <a:sym typeface="Roboto"/>
            </a:endParaRPr>
          </a:p>
          <a:p>
            <a:pPr marL="457200" lvl="0" indent="-355600" algn="l" rtl="0">
              <a:spcBef>
                <a:spcPts val="0"/>
              </a:spcBef>
              <a:spcAft>
                <a:spcPts val="0"/>
              </a:spcAft>
              <a:buClr>
                <a:srgbClr val="000000"/>
              </a:buClr>
              <a:buSzPts val="2000"/>
              <a:buFont typeface="Roboto"/>
              <a:buChar char="●"/>
            </a:pPr>
            <a:r>
              <a:rPr lang="en-US" sz="1400" b="1" u="sng" dirty="0">
                <a:solidFill>
                  <a:schemeClr val="bg2"/>
                </a:solidFill>
                <a:latin typeface="Roboto"/>
                <a:ea typeface="Roboto"/>
                <a:cs typeface="Roboto"/>
                <a:sym typeface="Roboto"/>
              </a:rPr>
              <a:t>Significance of the Project:</a:t>
            </a:r>
          </a:p>
          <a:p>
            <a:pPr marL="457200" lvl="0" indent="-355600" algn="l" rtl="0">
              <a:spcBef>
                <a:spcPts val="0"/>
              </a:spcBef>
              <a:spcAft>
                <a:spcPts val="0"/>
              </a:spcAft>
              <a:buClr>
                <a:srgbClr val="000000"/>
              </a:buClr>
              <a:buSzPts val="2000"/>
              <a:buFont typeface="Roboto"/>
              <a:buChar char="●"/>
            </a:pPr>
            <a:endParaRPr lang="en-US" sz="1400" b="1" u="sng" dirty="0">
              <a:solidFill>
                <a:schemeClr val="bg2"/>
              </a:solidFill>
              <a:latin typeface="Roboto"/>
              <a:ea typeface="Roboto"/>
              <a:cs typeface="Roboto"/>
              <a:sym typeface="Roboto"/>
            </a:endParaRPr>
          </a:p>
          <a:p>
            <a:pPr marL="101600" lvl="0" indent="0" algn="l" rtl="0">
              <a:spcBef>
                <a:spcPts val="0"/>
              </a:spcBef>
              <a:spcAft>
                <a:spcPts val="0"/>
              </a:spcAft>
              <a:buClr>
                <a:srgbClr val="000000"/>
              </a:buClr>
              <a:buSzPts val="2000"/>
              <a:buNone/>
            </a:pPr>
            <a:r>
              <a:rPr lang="en-US" sz="900" b="1" dirty="0">
                <a:solidFill>
                  <a:schemeClr val="bg2"/>
                </a:solidFill>
                <a:latin typeface="Roboto"/>
                <a:ea typeface="Roboto"/>
                <a:cs typeface="Roboto"/>
                <a:sym typeface="Roboto"/>
              </a:rPr>
              <a:t>	</a:t>
            </a:r>
            <a:r>
              <a:rPr lang="en-US" sz="900" b="1" u="sng" dirty="0">
                <a:solidFill>
                  <a:schemeClr val="bg2"/>
                </a:solidFill>
                <a:latin typeface="Roboto"/>
                <a:ea typeface="Roboto"/>
                <a:cs typeface="Roboto"/>
                <a:sym typeface="Roboto"/>
              </a:rPr>
              <a:t>Meeting User Expectations</a:t>
            </a:r>
            <a:r>
              <a:rPr lang="en-US" sz="900" b="1" dirty="0">
                <a:solidFill>
                  <a:schemeClr val="bg2"/>
                </a:solidFill>
                <a:latin typeface="Roboto"/>
                <a:ea typeface="Roboto"/>
                <a:cs typeface="Roboto"/>
                <a:sym typeface="Roboto"/>
              </a:rPr>
              <a:t>: </a:t>
            </a:r>
            <a:r>
              <a:rPr lang="en-US" sz="900" dirty="0">
                <a:solidFill>
                  <a:schemeClr val="bg2"/>
                </a:solidFill>
                <a:latin typeface="Roboto"/>
                <a:ea typeface="Roboto"/>
                <a:cs typeface="Roboto"/>
                <a:sym typeface="Roboto"/>
              </a:rPr>
              <a:t>Users today expect seamless real-time interactions, and this project fulfills that expectation.</a:t>
            </a:r>
          </a:p>
          <a:p>
            <a:pPr marL="101600" lvl="0" indent="0" algn="l" rtl="0">
              <a:spcBef>
                <a:spcPts val="0"/>
              </a:spcBef>
              <a:spcAft>
                <a:spcPts val="0"/>
              </a:spcAft>
              <a:buClr>
                <a:srgbClr val="000000"/>
              </a:buClr>
              <a:buSzPts val="2000"/>
              <a:buNone/>
            </a:pPr>
            <a:r>
              <a:rPr lang="en-US" sz="900" b="1" dirty="0">
                <a:solidFill>
                  <a:schemeClr val="bg2"/>
                </a:solidFill>
                <a:latin typeface="Roboto"/>
                <a:ea typeface="Roboto"/>
                <a:cs typeface="Roboto"/>
                <a:sym typeface="Roboto"/>
              </a:rPr>
              <a:t>	</a:t>
            </a:r>
            <a:r>
              <a:rPr lang="en-US" sz="900" b="1" u="sng" dirty="0">
                <a:solidFill>
                  <a:schemeClr val="bg2"/>
                </a:solidFill>
                <a:latin typeface="Roboto"/>
                <a:ea typeface="Roboto"/>
                <a:cs typeface="Roboto"/>
                <a:sym typeface="Roboto"/>
              </a:rPr>
              <a:t>User Engagement</a:t>
            </a:r>
            <a:r>
              <a:rPr lang="en-US" sz="900" b="1" dirty="0">
                <a:solidFill>
                  <a:schemeClr val="bg2"/>
                </a:solidFill>
                <a:latin typeface="Roboto"/>
                <a:ea typeface="Roboto"/>
                <a:cs typeface="Roboto"/>
                <a:sym typeface="Roboto"/>
              </a:rPr>
              <a:t>: </a:t>
            </a:r>
            <a:r>
              <a:rPr lang="en-US" sz="900" dirty="0">
                <a:solidFill>
                  <a:schemeClr val="bg2"/>
                </a:solidFill>
                <a:latin typeface="Roboto"/>
                <a:ea typeface="Roboto"/>
                <a:cs typeface="Roboto"/>
                <a:sym typeface="Roboto"/>
              </a:rPr>
              <a:t>Real-time communication enhances user engagement, contributing to a more interactive and enjoyable 	experience.</a:t>
            </a:r>
          </a:p>
          <a:p>
            <a:pPr marL="101600" lvl="0" indent="0" algn="l" rtl="0">
              <a:spcBef>
                <a:spcPts val="0"/>
              </a:spcBef>
              <a:spcAft>
                <a:spcPts val="0"/>
              </a:spcAft>
              <a:buClr>
                <a:srgbClr val="000000"/>
              </a:buClr>
              <a:buSzPts val="2000"/>
              <a:buNone/>
            </a:pPr>
            <a:r>
              <a:rPr lang="en-US" sz="900" b="1" dirty="0">
                <a:solidFill>
                  <a:schemeClr val="bg2"/>
                </a:solidFill>
                <a:latin typeface="Roboto"/>
                <a:ea typeface="Roboto"/>
                <a:cs typeface="Roboto"/>
                <a:sym typeface="Roboto"/>
              </a:rPr>
              <a:t>	</a:t>
            </a:r>
            <a:r>
              <a:rPr lang="en-US" sz="900" b="1" u="sng" dirty="0">
                <a:solidFill>
                  <a:schemeClr val="bg2"/>
                </a:solidFill>
                <a:latin typeface="Roboto"/>
                <a:ea typeface="Roboto"/>
                <a:cs typeface="Roboto"/>
                <a:sym typeface="Roboto"/>
              </a:rPr>
              <a:t>Adaptability Across Devices: </a:t>
            </a:r>
            <a:r>
              <a:rPr lang="en-US" sz="900" dirty="0">
                <a:solidFill>
                  <a:schemeClr val="bg2"/>
                </a:solidFill>
                <a:latin typeface="Roboto"/>
                <a:ea typeface="Roboto"/>
                <a:cs typeface="Roboto"/>
                <a:sym typeface="Roboto"/>
              </a:rPr>
              <a:t>The responsive design allows users to access the platform seamlessly from various devices.</a:t>
            </a:r>
          </a:p>
          <a:p>
            <a:pPr marL="0" lvl="0" indent="0" algn="l" rtl="0">
              <a:spcBef>
                <a:spcPts val="1500"/>
              </a:spcBef>
              <a:spcAft>
                <a:spcPts val="1200"/>
              </a:spcAft>
              <a:buNone/>
            </a:pPr>
            <a:endParaRPr sz="2100" dirty="0">
              <a:solidFill>
                <a:schemeClr val="bg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6"/>
          <p:cNvSpPr txBox="1">
            <a:spLocks noGrp="1"/>
          </p:cNvSpPr>
          <p:nvPr>
            <p:ph type="title"/>
          </p:nvPr>
        </p:nvSpPr>
        <p:spPr>
          <a:xfrm>
            <a:off x="729450" y="1230727"/>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085" dirty="0">
                <a:solidFill>
                  <a:srgbClr val="000000"/>
                </a:solidFill>
                <a:latin typeface="Roboto"/>
                <a:ea typeface="Roboto"/>
                <a:cs typeface="Roboto"/>
                <a:sym typeface="Roboto"/>
              </a:rPr>
              <a:t>Acknowledgments</a:t>
            </a:r>
            <a:endParaRPr sz="20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2940" dirty="0"/>
          </a:p>
        </p:txBody>
      </p:sp>
      <p:sp>
        <p:nvSpPr>
          <p:cNvPr id="165" name="Google Shape;165;p26"/>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US" sz="1900" dirty="0"/>
              <a:t>I would like to extend my sincere gratitude to everyone who contributed to the success of this project. This endeavor wouldn't have been possible without the invaluable support and collaboration of many individuals.</a:t>
            </a:r>
          </a:p>
          <a:p>
            <a:pPr marL="0" lvl="0" indent="0" algn="l" rtl="0">
              <a:spcBef>
                <a:spcPts val="0"/>
              </a:spcBef>
              <a:spcAft>
                <a:spcPts val="1200"/>
              </a:spcAft>
              <a:buNone/>
            </a:pPr>
            <a:r>
              <a:rPr lang="en-US" sz="1900" dirty="0"/>
              <a:t>Thanks to Our Project Mentor Mr. </a:t>
            </a:r>
            <a:r>
              <a:rPr lang="en-US" sz="1900" dirty="0" err="1"/>
              <a:t>Amrendra</a:t>
            </a:r>
            <a:r>
              <a:rPr lang="en-US" sz="1900" dirty="0"/>
              <a:t> Singh For Assisting Us.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185">
                <a:solidFill>
                  <a:srgbClr val="000000"/>
                </a:solidFill>
                <a:latin typeface="Roboto"/>
                <a:ea typeface="Roboto"/>
                <a:cs typeface="Roboto"/>
                <a:sym typeface="Roboto"/>
              </a:rPr>
              <a:t>Q&amp;A</a:t>
            </a:r>
            <a:endParaRPr sz="2185">
              <a:solidFill>
                <a:srgbClr val="000000"/>
              </a:solidFill>
              <a:latin typeface="Roboto"/>
              <a:ea typeface="Roboto"/>
              <a:cs typeface="Roboto"/>
              <a:sym typeface="Roboto"/>
            </a:endParaRPr>
          </a:p>
          <a:p>
            <a:pPr marL="0" lvl="0" indent="0" algn="l" rtl="0">
              <a:spcBef>
                <a:spcPts val="400"/>
              </a:spcBef>
              <a:spcAft>
                <a:spcPts val="0"/>
              </a:spcAft>
              <a:buSzPts val="990"/>
              <a:buNone/>
            </a:pPr>
            <a:endParaRPr sz="3040"/>
          </a:p>
        </p:txBody>
      </p:sp>
      <p:sp>
        <p:nvSpPr>
          <p:cNvPr id="171" name="Google Shape;171;p27"/>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900">
                <a:solidFill>
                  <a:srgbClr val="0F0F0F"/>
                </a:solidFill>
                <a:latin typeface="Roboto"/>
                <a:ea typeface="Roboto"/>
                <a:cs typeface="Roboto"/>
                <a:sym typeface="Roboto"/>
              </a:rPr>
              <a:t>Open the floor for questions from the audience</a:t>
            </a:r>
            <a:endParaRPr sz="2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242450"/>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Clr>
                <a:schemeClr val="dk1"/>
              </a:buClr>
              <a:buSzPts val="990"/>
              <a:buFont typeface="Arial"/>
              <a:buNone/>
            </a:pPr>
            <a:r>
              <a:rPr lang="en" sz="2285" b="1" dirty="0">
                <a:latin typeface="Roboto"/>
                <a:ea typeface="Roboto"/>
                <a:cs typeface="Roboto"/>
                <a:sym typeface="Roboto"/>
              </a:rPr>
              <a:t>Introduction</a:t>
            </a:r>
            <a:endParaRPr sz="2285" b="1" dirty="0">
              <a:latin typeface="Roboto"/>
              <a:ea typeface="Roboto"/>
              <a:cs typeface="Roboto"/>
              <a:sym typeface="Roboto"/>
            </a:endParaRPr>
          </a:p>
          <a:p>
            <a:pPr marL="0" lvl="0" indent="0" algn="l" rtl="0">
              <a:spcBef>
                <a:spcPts val="400"/>
              </a:spcBef>
              <a:spcAft>
                <a:spcPts val="0"/>
              </a:spcAft>
              <a:buSzPts val="990"/>
              <a:buNone/>
            </a:pPr>
            <a:endParaRPr sz="3140" dirty="0"/>
          </a:p>
        </p:txBody>
      </p:sp>
      <p:sp>
        <p:nvSpPr>
          <p:cNvPr id="93" name="Google Shape;93;p1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fontScale="62500" lnSpcReduction="20000"/>
          </a:bodyPr>
          <a:lstStyle/>
          <a:p>
            <a:pPr marL="457200" lvl="0" indent="-355600" algn="l" rtl="0">
              <a:spcBef>
                <a:spcPts val="0"/>
              </a:spcBef>
              <a:spcAft>
                <a:spcPts val="0"/>
              </a:spcAft>
              <a:buClr>
                <a:schemeClr val="dk1"/>
              </a:buClr>
              <a:buSzPts val="2000"/>
              <a:buFont typeface="Roboto"/>
              <a:buChar char="●"/>
            </a:pPr>
            <a:r>
              <a:rPr lang="en-US" sz="2000" dirty="0">
                <a:solidFill>
                  <a:schemeClr val="dk1"/>
                </a:solidFill>
                <a:latin typeface="Roboto"/>
                <a:ea typeface="Roboto"/>
                <a:cs typeface="Roboto"/>
                <a:sym typeface="Roboto"/>
              </a:rPr>
              <a:t>In our project, users can connect to the chat room by Creating their Account, send and receive messages in real time, and potentially interact with other users present in the same chat room. WebSocket allows for efficient and low-latency communication, providing a smooth and responsive user experience.</a:t>
            </a:r>
          </a:p>
          <a:p>
            <a:pPr marL="101600" lvl="0" indent="0" algn="l" rtl="0">
              <a:spcBef>
                <a:spcPts val="0"/>
              </a:spcBef>
              <a:spcAft>
                <a:spcPts val="0"/>
              </a:spcAft>
              <a:buClr>
                <a:schemeClr val="dk1"/>
              </a:buClr>
              <a:buSzPts val="2000"/>
              <a:buNone/>
            </a:pPr>
            <a:endParaRPr sz="2000" dirty="0">
              <a:solidFill>
                <a:schemeClr val="dk1"/>
              </a:solidFill>
              <a:latin typeface="Roboto"/>
              <a:ea typeface="Roboto"/>
              <a:cs typeface="Roboto"/>
              <a:sym typeface="Roboto"/>
            </a:endParaRPr>
          </a:p>
          <a:p>
            <a:pPr marL="457200" lvl="0" indent="-355600" algn="l" rtl="0">
              <a:spcBef>
                <a:spcPts val="0"/>
              </a:spcBef>
              <a:spcAft>
                <a:spcPts val="0"/>
              </a:spcAft>
              <a:buClr>
                <a:schemeClr val="dk1"/>
              </a:buClr>
              <a:buSzPts val="2000"/>
              <a:buFont typeface="Roboto"/>
              <a:buChar char="●"/>
            </a:pPr>
            <a:r>
              <a:rPr lang="en-US" sz="2000" dirty="0">
                <a:solidFill>
                  <a:schemeClr val="dk1"/>
                </a:solidFill>
                <a:latin typeface="Roboto"/>
                <a:ea typeface="Roboto"/>
                <a:cs typeface="Roboto"/>
                <a:sym typeface="Roboto"/>
              </a:rPr>
              <a:t>Creating a chat application with WebSocket as it involves understanding real-time communication protocols, handling events, and managing user interactions. It's a practical way to improve one's skills in web development and network programming	</a:t>
            </a:r>
          </a:p>
          <a:p>
            <a:pPr marL="457200" lvl="0" indent="-355600" algn="l" rtl="0">
              <a:spcBef>
                <a:spcPts val="0"/>
              </a:spcBef>
              <a:spcAft>
                <a:spcPts val="0"/>
              </a:spcAft>
              <a:buClr>
                <a:schemeClr val="dk1"/>
              </a:buClr>
              <a:buSzPts val="2000"/>
              <a:buFont typeface="Roboto"/>
              <a:buChar char="●"/>
            </a:pPr>
            <a:endParaRPr sz="2000" dirty="0">
              <a:solidFill>
                <a:schemeClr val="dk1"/>
              </a:solidFill>
              <a:latin typeface="Roboto"/>
              <a:ea typeface="Roboto"/>
              <a:cs typeface="Roboto"/>
              <a:sym typeface="Roboto"/>
            </a:endParaRPr>
          </a:p>
          <a:p>
            <a:pPr marL="457200" lvl="0" indent="-355600" algn="l" rtl="0">
              <a:spcBef>
                <a:spcPts val="0"/>
              </a:spcBef>
              <a:spcAft>
                <a:spcPts val="0"/>
              </a:spcAft>
              <a:buClr>
                <a:schemeClr val="dk1"/>
              </a:buClr>
              <a:buSzPts val="2000"/>
              <a:buFont typeface="Roboto"/>
              <a:buChar char="●"/>
            </a:pPr>
            <a:r>
              <a:rPr lang="en-US" sz="2000" dirty="0">
                <a:solidFill>
                  <a:schemeClr val="dk1"/>
                </a:solidFill>
                <a:latin typeface="Roboto"/>
                <a:ea typeface="Roboto"/>
                <a:cs typeface="Roboto"/>
                <a:sym typeface="Roboto"/>
              </a:rPr>
              <a:t>Audience can expect a real-time, user-friendly chat experience with multiple chat rooms, and a responsive design for seamless communication.</a:t>
            </a:r>
            <a:endParaRPr sz="2000" dirty="0">
              <a:solidFill>
                <a:schemeClr val="dk1"/>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35312" y="1242450"/>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185" dirty="0">
                <a:solidFill>
                  <a:srgbClr val="000000"/>
                </a:solidFill>
                <a:latin typeface="Roboto"/>
                <a:ea typeface="Roboto"/>
                <a:cs typeface="Roboto"/>
                <a:sym typeface="Roboto"/>
              </a:rPr>
              <a:t>Objectives</a:t>
            </a:r>
            <a:endParaRPr sz="21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3040" dirty="0"/>
          </a:p>
        </p:txBody>
      </p:sp>
      <p:sp>
        <p:nvSpPr>
          <p:cNvPr id="99" name="Google Shape;99;p1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fontScale="70000" lnSpcReduction="20000"/>
          </a:bodyPr>
          <a:lstStyle/>
          <a:p>
            <a:pPr marL="457200" lvl="0" indent="-349250" algn="l" rtl="0">
              <a:spcBef>
                <a:spcPts val="0"/>
              </a:spcBef>
              <a:spcAft>
                <a:spcPts val="0"/>
              </a:spcAft>
              <a:buClr>
                <a:srgbClr val="000000"/>
              </a:buClr>
              <a:buSzPts val="1900"/>
              <a:buFont typeface="Roboto"/>
              <a:buChar char="●"/>
            </a:pPr>
            <a:r>
              <a:rPr lang="en-US" sz="1900" dirty="0">
                <a:solidFill>
                  <a:srgbClr val="000000"/>
                </a:solidFill>
                <a:latin typeface="Roboto"/>
                <a:ea typeface="Roboto"/>
                <a:cs typeface="Roboto"/>
                <a:sym typeface="Roboto"/>
              </a:rPr>
              <a:t>The objectives of our mini project are to create a web-based chatting application that enables real-time communication through WebSocket. The application should support multiple chat rooms, provide an intuitive user interface, maintain responsiveness across devices, include a notification system.</a:t>
            </a:r>
          </a:p>
          <a:p>
            <a:pPr marL="457200" lvl="0" indent="-349250" algn="l" rtl="0">
              <a:spcBef>
                <a:spcPts val="0"/>
              </a:spcBef>
              <a:spcAft>
                <a:spcPts val="0"/>
              </a:spcAft>
              <a:buClr>
                <a:srgbClr val="000000"/>
              </a:buClr>
              <a:buSzPts val="1900"/>
              <a:buFont typeface="Roboto"/>
              <a:buChar char="●"/>
            </a:pPr>
            <a:endParaRPr sz="1900" dirty="0">
              <a:solidFill>
                <a:srgbClr val="000000"/>
              </a:solidFill>
              <a:latin typeface="Roboto"/>
              <a:ea typeface="Roboto"/>
              <a:cs typeface="Roboto"/>
              <a:sym typeface="Roboto"/>
            </a:endParaRPr>
          </a:p>
          <a:p>
            <a:pPr marL="457200" lvl="0" indent="-349250" algn="l" rtl="0">
              <a:spcBef>
                <a:spcPts val="0"/>
              </a:spcBef>
              <a:spcAft>
                <a:spcPts val="0"/>
              </a:spcAft>
              <a:buClr>
                <a:srgbClr val="000000"/>
              </a:buClr>
              <a:buSzPts val="1900"/>
              <a:buFont typeface="Roboto"/>
              <a:buChar char="●"/>
            </a:pPr>
            <a:r>
              <a:rPr lang="en-US" sz="1900" dirty="0">
                <a:solidFill>
                  <a:srgbClr val="000000"/>
                </a:solidFill>
                <a:latin typeface="Roboto"/>
                <a:ea typeface="Roboto"/>
                <a:cs typeface="Roboto"/>
                <a:sym typeface="Roboto"/>
              </a:rPr>
              <a:t>The aim of our project is to develop a web-based chatting application that provides users with a seamless and engaging real-time communication experience. The key goals include supporting multiple chat rooms, creating an intuitive user interface, maintaining responsiveness across devices, incorporating a notification system. Overall, the objective is to deliver a user-friendly platform for effective and secure online communication.</a:t>
            </a:r>
            <a:endParaRPr sz="1900" dirty="0">
              <a:solidFill>
                <a:srgbClr val="000000"/>
              </a:solidFill>
              <a:latin typeface="Roboto"/>
              <a:ea typeface="Roboto"/>
              <a:cs typeface="Roboto"/>
              <a:sym typeface="Roboto"/>
            </a:endParaRPr>
          </a:p>
          <a:p>
            <a:pPr marL="0" lvl="0" indent="0" algn="l" rtl="0">
              <a:spcBef>
                <a:spcPts val="1500"/>
              </a:spcBef>
              <a:spcAft>
                <a:spcPts val="1200"/>
              </a:spcAft>
              <a:buNone/>
            </a:pPr>
            <a:endParaRPr sz="2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6"/>
          <p:cNvSpPr txBox="1">
            <a:spLocks noGrp="1"/>
          </p:cNvSpPr>
          <p:nvPr>
            <p:ph type="title"/>
          </p:nvPr>
        </p:nvSpPr>
        <p:spPr>
          <a:xfrm>
            <a:off x="729450" y="1242450"/>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085" dirty="0">
                <a:solidFill>
                  <a:srgbClr val="000000"/>
                </a:solidFill>
                <a:latin typeface="Roboto"/>
                <a:ea typeface="Roboto"/>
                <a:cs typeface="Roboto"/>
                <a:sym typeface="Roboto"/>
              </a:rPr>
              <a:t>Problem Statement</a:t>
            </a:r>
            <a:endParaRPr sz="20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2940" dirty="0"/>
          </a:p>
        </p:txBody>
      </p:sp>
      <p:sp>
        <p:nvSpPr>
          <p:cNvPr id="105" name="Google Shape;105;p16"/>
          <p:cNvSpPr txBox="1">
            <a:spLocks noGrp="1"/>
          </p:cNvSpPr>
          <p:nvPr>
            <p:ph type="body" idx="1"/>
          </p:nvPr>
        </p:nvSpPr>
        <p:spPr>
          <a:xfrm>
            <a:off x="727650" y="2073013"/>
            <a:ext cx="7688700" cy="2261100"/>
          </a:xfrm>
          <a:prstGeom prst="rect">
            <a:avLst/>
          </a:prstGeom>
        </p:spPr>
        <p:txBody>
          <a:bodyPr spcFirstLastPara="1" wrap="square" lIns="91425" tIns="91425" rIns="91425" bIns="91425" anchor="t" anchorCtr="0">
            <a:normAutofit fontScale="62500" lnSpcReduction="20000"/>
          </a:bodyPr>
          <a:lstStyle/>
          <a:p>
            <a:pPr marL="457200" lvl="0" indent="-342900" algn="l" rtl="0">
              <a:spcBef>
                <a:spcPts val="0"/>
              </a:spcBef>
              <a:spcAft>
                <a:spcPts val="0"/>
              </a:spcAft>
              <a:buClr>
                <a:srgbClr val="000000"/>
              </a:buClr>
              <a:buSzPts val="1800"/>
              <a:buFont typeface="Roboto"/>
              <a:buChar char="●"/>
            </a:pPr>
            <a:r>
              <a:rPr lang="en-US" sz="1800" dirty="0">
                <a:solidFill>
                  <a:srgbClr val="000000"/>
                </a:solidFill>
                <a:latin typeface="Roboto"/>
                <a:ea typeface="Roboto"/>
                <a:cs typeface="Roboto"/>
                <a:sym typeface="Roboto"/>
              </a:rPr>
              <a:t>The problem being addressed by our project is the need for a real-time communication platform that fosters seamless and secure online conversations. Traditional web applications often rely on manual updates, resulting in delays and a less interactive user experience.</a:t>
            </a:r>
          </a:p>
          <a:p>
            <a:pPr marL="114300" lvl="0" indent="0" algn="l" rtl="0">
              <a:spcBef>
                <a:spcPts val="0"/>
              </a:spcBef>
              <a:spcAft>
                <a:spcPts val="0"/>
              </a:spcAft>
              <a:buClr>
                <a:srgbClr val="000000"/>
              </a:buClr>
              <a:buSzPts val="1800"/>
              <a:buNone/>
            </a:pPr>
            <a:r>
              <a:rPr lang="en-US" sz="1800" dirty="0">
                <a:solidFill>
                  <a:srgbClr val="000000"/>
                </a:solidFill>
                <a:latin typeface="Roboto"/>
                <a:ea typeface="Roboto"/>
                <a:cs typeface="Roboto"/>
                <a:sym typeface="Roboto"/>
              </a:rPr>
              <a:t> </a:t>
            </a:r>
          </a:p>
          <a:p>
            <a:pPr marL="457200" lvl="0" indent="-342900" algn="l" rtl="0">
              <a:spcBef>
                <a:spcPts val="0"/>
              </a:spcBef>
              <a:spcAft>
                <a:spcPts val="0"/>
              </a:spcAft>
              <a:buClr>
                <a:srgbClr val="000000"/>
              </a:buClr>
              <a:buSzPts val="1800"/>
              <a:buFont typeface="Roboto"/>
              <a:buChar char="●"/>
            </a:pPr>
            <a:r>
              <a:rPr lang="en-US" sz="1800" dirty="0">
                <a:solidFill>
                  <a:srgbClr val="000000"/>
                </a:solidFill>
                <a:latin typeface="Roboto"/>
                <a:ea typeface="Roboto"/>
                <a:cs typeface="Roboto"/>
                <a:sym typeface="Roboto"/>
              </a:rPr>
              <a:t>The aim is to overcome these limitations by leveraging WebSocket technology to enable instant message exchange, multiple chat rooms, and additional features that enhance the overall quality and responsiveness of online communication.</a:t>
            </a:r>
          </a:p>
          <a:p>
            <a:pPr marL="457200" lvl="0" indent="-342900" algn="l" rtl="0">
              <a:spcBef>
                <a:spcPts val="0"/>
              </a:spcBef>
              <a:spcAft>
                <a:spcPts val="0"/>
              </a:spcAft>
              <a:buClr>
                <a:srgbClr val="000000"/>
              </a:buClr>
              <a:buSzPts val="1800"/>
              <a:buFont typeface="Roboto"/>
              <a:buChar char="●"/>
            </a:pPr>
            <a:endParaRPr lang="en-US" sz="1800" dirty="0">
              <a:solidFill>
                <a:srgbClr val="000000"/>
              </a:solidFill>
              <a:latin typeface="Roboto"/>
              <a:ea typeface="Roboto"/>
              <a:cs typeface="Roboto"/>
              <a:sym typeface="Roboto"/>
            </a:endParaRPr>
          </a:p>
          <a:p>
            <a:pPr marL="457200" lvl="0" indent="-342900" algn="l" rtl="0">
              <a:spcBef>
                <a:spcPts val="0"/>
              </a:spcBef>
              <a:spcAft>
                <a:spcPts val="0"/>
              </a:spcAft>
              <a:buClr>
                <a:srgbClr val="000000"/>
              </a:buClr>
              <a:buSzPts val="1800"/>
              <a:buFont typeface="Roboto"/>
              <a:buChar char="●"/>
            </a:pPr>
            <a:r>
              <a:rPr lang="en-US" sz="1800" dirty="0">
                <a:solidFill>
                  <a:srgbClr val="000000"/>
                </a:solidFill>
                <a:latin typeface="Roboto"/>
                <a:ea typeface="Roboto"/>
                <a:cs typeface="Roboto"/>
                <a:sym typeface="Roboto"/>
              </a:rPr>
              <a:t>It is important and relevant in today's digital era as it meets the expectations of users for real-time communication, promotes efficient collaboration, enhances user engagement, supports diverse conversations, addresses security and privacy concerns, and ensures adaptability across devices.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729450" y="1242450"/>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1985" dirty="0">
                <a:solidFill>
                  <a:srgbClr val="000000"/>
                </a:solidFill>
                <a:latin typeface="Roboto"/>
                <a:ea typeface="Roboto"/>
                <a:cs typeface="Roboto"/>
                <a:sym typeface="Roboto"/>
              </a:rPr>
              <a:t>Literature Review</a:t>
            </a:r>
            <a:endParaRPr sz="19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2840" dirty="0"/>
          </a:p>
        </p:txBody>
      </p:sp>
      <p:sp>
        <p:nvSpPr>
          <p:cNvPr id="111" name="Google Shape;111;p17"/>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fontScale="62500" lnSpcReduction="20000"/>
          </a:bodyPr>
          <a:lstStyle/>
          <a:p>
            <a:pPr marL="457200" lvl="0" indent="-336550" algn="l" rtl="0">
              <a:spcBef>
                <a:spcPts val="0"/>
              </a:spcBef>
              <a:spcAft>
                <a:spcPts val="0"/>
              </a:spcAft>
              <a:buClr>
                <a:srgbClr val="000000"/>
              </a:buClr>
              <a:buSzPts val="1700"/>
              <a:buFont typeface="Roboto"/>
              <a:buChar char="●"/>
            </a:pPr>
            <a:r>
              <a:rPr lang="en-US" sz="1700" b="1" u="sng" dirty="0">
                <a:solidFill>
                  <a:srgbClr val="000000"/>
                </a:solidFill>
                <a:latin typeface="Roboto"/>
                <a:ea typeface="Roboto"/>
                <a:cs typeface="Roboto"/>
                <a:sym typeface="Roboto"/>
              </a:rPr>
              <a:t>Popular Messaging Apps: </a:t>
            </a:r>
            <a:r>
              <a:rPr lang="en-US" sz="1700" dirty="0">
                <a:solidFill>
                  <a:srgbClr val="000000"/>
                </a:solidFill>
                <a:latin typeface="Roboto"/>
                <a:ea typeface="Roboto"/>
                <a:cs typeface="Roboto"/>
                <a:sym typeface="Roboto"/>
              </a:rPr>
              <a:t>Platforms like WhatsApp, Telegram, and Slack serve as benchmarks in the domain of real-time messaging. They often feature group chat capabilities, multimedia sharing, and a user-friendly interface.</a:t>
            </a:r>
          </a:p>
          <a:p>
            <a:pPr marL="457200" lvl="0" indent="-336550" algn="l" rtl="0">
              <a:spcBef>
                <a:spcPts val="0"/>
              </a:spcBef>
              <a:spcAft>
                <a:spcPts val="0"/>
              </a:spcAft>
              <a:buClr>
                <a:srgbClr val="000000"/>
              </a:buClr>
              <a:buSzPts val="1700"/>
              <a:buFont typeface="Roboto"/>
              <a:buChar char="●"/>
            </a:pPr>
            <a:endParaRPr lang="en-US" sz="1700" dirty="0">
              <a:solidFill>
                <a:srgbClr val="000000"/>
              </a:solidFill>
              <a:latin typeface="Roboto"/>
              <a:ea typeface="Roboto"/>
              <a:cs typeface="Roboto"/>
              <a:sym typeface="Roboto"/>
            </a:endParaRPr>
          </a:p>
          <a:p>
            <a:pPr marL="457200" lvl="0" indent="-336550" algn="l" rtl="0">
              <a:spcBef>
                <a:spcPts val="0"/>
              </a:spcBef>
              <a:spcAft>
                <a:spcPts val="0"/>
              </a:spcAft>
              <a:buClr>
                <a:srgbClr val="000000"/>
              </a:buClr>
              <a:buSzPts val="1700"/>
              <a:buFont typeface="Roboto"/>
              <a:buChar char="●"/>
            </a:pPr>
            <a:r>
              <a:rPr lang="en-US" sz="1700" b="1" u="sng" dirty="0">
                <a:solidFill>
                  <a:srgbClr val="000000"/>
                </a:solidFill>
                <a:latin typeface="Roboto"/>
                <a:ea typeface="Roboto"/>
                <a:cs typeface="Roboto"/>
                <a:sym typeface="Roboto"/>
              </a:rPr>
              <a:t>Gaming Chat Applications: </a:t>
            </a:r>
            <a:r>
              <a:rPr lang="en-US" sz="1700" dirty="0">
                <a:solidFill>
                  <a:srgbClr val="000000"/>
                </a:solidFill>
                <a:latin typeface="Roboto"/>
                <a:ea typeface="Roboto"/>
                <a:cs typeface="Roboto"/>
                <a:sym typeface="Roboto"/>
              </a:rPr>
              <a:t>Gaming platforms often include real-time chat features to facilitate communication among players during gameplay. Discord is a notable example widely used in the gaming community.</a:t>
            </a:r>
          </a:p>
          <a:p>
            <a:pPr marL="457200" lvl="0" indent="-336550" algn="l" rtl="0">
              <a:spcBef>
                <a:spcPts val="0"/>
              </a:spcBef>
              <a:spcAft>
                <a:spcPts val="0"/>
              </a:spcAft>
              <a:buClr>
                <a:srgbClr val="000000"/>
              </a:buClr>
              <a:buSzPts val="1700"/>
              <a:buFont typeface="Roboto"/>
              <a:buChar char="●"/>
            </a:pPr>
            <a:endParaRPr lang="en-US" sz="1700" dirty="0">
              <a:solidFill>
                <a:srgbClr val="000000"/>
              </a:solidFill>
              <a:latin typeface="Roboto"/>
              <a:ea typeface="Roboto"/>
              <a:cs typeface="Roboto"/>
              <a:sym typeface="Roboto"/>
            </a:endParaRPr>
          </a:p>
          <a:p>
            <a:pPr marL="457200" lvl="0" indent="-336550" algn="l" rtl="0">
              <a:spcBef>
                <a:spcPts val="0"/>
              </a:spcBef>
              <a:spcAft>
                <a:spcPts val="0"/>
              </a:spcAft>
              <a:buClr>
                <a:srgbClr val="000000"/>
              </a:buClr>
              <a:buSzPts val="1700"/>
              <a:buFont typeface="Roboto"/>
              <a:buChar char="●"/>
            </a:pPr>
            <a:endParaRPr lang="en-US" sz="1700" dirty="0">
              <a:solidFill>
                <a:srgbClr val="000000"/>
              </a:solidFill>
              <a:latin typeface="Roboto"/>
              <a:ea typeface="Roboto"/>
              <a:cs typeface="Roboto"/>
              <a:sym typeface="Roboto"/>
            </a:endParaRPr>
          </a:p>
          <a:p>
            <a:pPr marL="457200" lvl="0" indent="-336550" algn="l" rtl="0">
              <a:spcBef>
                <a:spcPts val="0"/>
              </a:spcBef>
              <a:spcAft>
                <a:spcPts val="0"/>
              </a:spcAft>
              <a:buClr>
                <a:srgbClr val="000000"/>
              </a:buClr>
              <a:buSzPts val="1700"/>
              <a:buFont typeface="Roboto"/>
              <a:buChar char="●"/>
            </a:pPr>
            <a:endParaRPr sz="1700" dirty="0">
              <a:solidFill>
                <a:srgbClr val="000000"/>
              </a:solidFill>
              <a:latin typeface="Roboto"/>
              <a:ea typeface="Roboto"/>
              <a:cs typeface="Roboto"/>
              <a:sym typeface="Roboto"/>
            </a:endParaRPr>
          </a:p>
          <a:p>
            <a:pPr marL="457200" lvl="0" indent="-336550" algn="l" rtl="0">
              <a:spcBef>
                <a:spcPts val="0"/>
              </a:spcBef>
              <a:spcAft>
                <a:spcPts val="0"/>
              </a:spcAft>
              <a:buClr>
                <a:srgbClr val="000000"/>
              </a:buClr>
              <a:buSzPts val="1700"/>
              <a:buFont typeface="Roboto"/>
              <a:buChar char="●"/>
            </a:pPr>
            <a:r>
              <a:rPr lang="en-US" sz="1700" dirty="0">
                <a:solidFill>
                  <a:srgbClr val="000000"/>
                </a:solidFill>
                <a:latin typeface="Roboto"/>
                <a:ea typeface="Roboto"/>
                <a:cs typeface="Roboto"/>
                <a:sym typeface="Roboto"/>
              </a:rPr>
              <a:t>Our project fills a gap by offering a real-time communication platform that goes beyond basic messaging. It provides users with a more dynamic and Responsive experience, addressing issues related to delays, organization of conversations.</a:t>
            </a:r>
            <a:endParaRPr sz="1700" dirty="0">
              <a:solidFill>
                <a:srgbClr val="000000"/>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8"/>
          <p:cNvSpPr txBox="1">
            <a:spLocks noGrp="1"/>
          </p:cNvSpPr>
          <p:nvPr>
            <p:ph type="title"/>
          </p:nvPr>
        </p:nvSpPr>
        <p:spPr>
          <a:xfrm>
            <a:off x="729450" y="1242450"/>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185" dirty="0">
                <a:solidFill>
                  <a:srgbClr val="000000"/>
                </a:solidFill>
                <a:latin typeface="Roboto"/>
                <a:ea typeface="Roboto"/>
                <a:cs typeface="Roboto"/>
                <a:sym typeface="Roboto"/>
              </a:rPr>
              <a:t>Methodology</a:t>
            </a:r>
            <a:endParaRPr sz="21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3040" dirty="0"/>
          </a:p>
        </p:txBody>
      </p:sp>
      <p:sp>
        <p:nvSpPr>
          <p:cNvPr id="117" name="Google Shape;117;p18"/>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fontScale="40000" lnSpcReduction="20000"/>
          </a:bodyPr>
          <a:lstStyle/>
          <a:p>
            <a:pPr marL="457200" lvl="0" indent="-349250" algn="l" rtl="0">
              <a:spcBef>
                <a:spcPts val="0"/>
              </a:spcBef>
              <a:spcAft>
                <a:spcPts val="0"/>
              </a:spcAft>
              <a:buClr>
                <a:srgbClr val="000000"/>
              </a:buClr>
              <a:buSzPts val="1900"/>
              <a:buFont typeface="Roboto"/>
              <a:buChar char="●"/>
            </a:pPr>
            <a:r>
              <a:rPr lang="en-US" sz="2800" b="1" u="sng" dirty="0">
                <a:solidFill>
                  <a:srgbClr val="000000"/>
                </a:solidFill>
                <a:latin typeface="Roboto"/>
                <a:ea typeface="Roboto"/>
                <a:cs typeface="Roboto"/>
                <a:sym typeface="Roboto"/>
              </a:rPr>
              <a:t>Frontend: </a:t>
            </a:r>
          </a:p>
          <a:p>
            <a:pPr marL="107950" lvl="0" indent="0" algn="l" rtl="0">
              <a:spcBef>
                <a:spcPts val="0"/>
              </a:spcBef>
              <a:spcAft>
                <a:spcPts val="0"/>
              </a:spcAft>
              <a:buClr>
                <a:srgbClr val="000000"/>
              </a:buClr>
              <a:buSzPts val="1900"/>
              <a:buNone/>
            </a:pPr>
            <a:r>
              <a:rPr lang="en-US" sz="1900" b="1" dirty="0">
                <a:solidFill>
                  <a:srgbClr val="000000"/>
                </a:solidFill>
                <a:latin typeface="Roboto"/>
                <a:ea typeface="Roboto"/>
                <a:cs typeface="Roboto"/>
                <a:sym typeface="Roboto"/>
              </a:rPr>
              <a:t>	</a:t>
            </a:r>
            <a:r>
              <a:rPr lang="en-US" sz="1900" b="1" u="sng" dirty="0">
                <a:solidFill>
                  <a:srgbClr val="000000"/>
                </a:solidFill>
                <a:latin typeface="Roboto"/>
                <a:ea typeface="Roboto"/>
                <a:cs typeface="Roboto"/>
                <a:sym typeface="Roboto"/>
              </a:rPr>
              <a:t>HTML/CSS/JavaScript</a:t>
            </a:r>
            <a:r>
              <a:rPr lang="en-US" sz="1900" b="1" dirty="0">
                <a:solidFill>
                  <a:srgbClr val="000000"/>
                </a:solidFill>
                <a:latin typeface="Roboto"/>
                <a:ea typeface="Roboto"/>
                <a:cs typeface="Roboto"/>
                <a:sym typeface="Roboto"/>
              </a:rPr>
              <a:t>: </a:t>
            </a:r>
            <a:r>
              <a:rPr lang="en-US" sz="1900" dirty="0">
                <a:solidFill>
                  <a:srgbClr val="000000"/>
                </a:solidFill>
                <a:latin typeface="Roboto"/>
                <a:ea typeface="Roboto"/>
                <a:cs typeface="Roboto"/>
                <a:sym typeface="Roboto"/>
              </a:rPr>
              <a:t>HTML for structuring the content, CSS for styling, and JavaScript for dynamic behavior and interactions. </a:t>
            </a:r>
          </a:p>
          <a:p>
            <a:pPr marL="107950" lvl="0" indent="0" algn="l" rtl="0">
              <a:spcBef>
                <a:spcPts val="0"/>
              </a:spcBef>
              <a:spcAft>
                <a:spcPts val="0"/>
              </a:spcAft>
              <a:buClr>
                <a:srgbClr val="000000"/>
              </a:buClr>
              <a:buSzPts val="1900"/>
              <a:buNone/>
            </a:pPr>
            <a:endParaRPr lang="en-US" sz="1900" b="1" u="sng" dirty="0">
              <a:solidFill>
                <a:srgbClr val="000000"/>
              </a:solidFill>
              <a:latin typeface="Roboto"/>
              <a:ea typeface="Roboto"/>
              <a:cs typeface="Roboto"/>
              <a:sym typeface="Roboto"/>
            </a:endParaRPr>
          </a:p>
          <a:p>
            <a:pPr marL="107950" lvl="0" indent="0" algn="l" rtl="0">
              <a:spcBef>
                <a:spcPts val="0"/>
              </a:spcBef>
              <a:spcAft>
                <a:spcPts val="0"/>
              </a:spcAft>
              <a:buClr>
                <a:srgbClr val="000000"/>
              </a:buClr>
              <a:buSzPts val="1900"/>
              <a:buNone/>
            </a:pPr>
            <a:r>
              <a:rPr lang="en-US" sz="1900" b="1" dirty="0">
                <a:solidFill>
                  <a:srgbClr val="000000"/>
                </a:solidFill>
                <a:latin typeface="Roboto"/>
                <a:ea typeface="Roboto"/>
                <a:cs typeface="Roboto"/>
                <a:sym typeface="Roboto"/>
              </a:rPr>
              <a:t>	</a:t>
            </a:r>
            <a:r>
              <a:rPr lang="en-US" sz="1900" b="1" u="sng" dirty="0">
                <a:solidFill>
                  <a:srgbClr val="000000"/>
                </a:solidFill>
                <a:latin typeface="Roboto"/>
                <a:ea typeface="Roboto"/>
                <a:cs typeface="Roboto"/>
                <a:sym typeface="Roboto"/>
              </a:rPr>
              <a:t>WebSocket Client</a:t>
            </a:r>
            <a:r>
              <a:rPr lang="en-US" sz="1900" b="1" dirty="0">
                <a:solidFill>
                  <a:srgbClr val="000000"/>
                </a:solidFill>
                <a:latin typeface="Roboto"/>
                <a:ea typeface="Roboto"/>
                <a:cs typeface="Roboto"/>
                <a:sym typeface="Roboto"/>
              </a:rPr>
              <a:t>: </a:t>
            </a:r>
            <a:r>
              <a:rPr lang="en-US" sz="1900" dirty="0">
                <a:solidFill>
                  <a:srgbClr val="000000"/>
                </a:solidFill>
                <a:latin typeface="Roboto"/>
                <a:ea typeface="Roboto"/>
                <a:cs typeface="Roboto"/>
                <a:sym typeface="Roboto"/>
              </a:rPr>
              <a:t>Used JavaScript to create a WebSocket client on the frontend. This client establishes a connection with the WebSocket server 	to enable real-time bidirectional communication. </a:t>
            </a:r>
          </a:p>
          <a:p>
            <a:pPr marL="107950" lvl="0" indent="0" algn="l" rtl="0">
              <a:spcBef>
                <a:spcPts val="0"/>
              </a:spcBef>
              <a:spcAft>
                <a:spcPts val="0"/>
              </a:spcAft>
              <a:buClr>
                <a:srgbClr val="000000"/>
              </a:buClr>
              <a:buSzPts val="1900"/>
              <a:buNone/>
            </a:pPr>
            <a:endParaRPr lang="en-US" sz="1900" dirty="0">
              <a:solidFill>
                <a:srgbClr val="000000"/>
              </a:solidFill>
              <a:latin typeface="Roboto"/>
              <a:ea typeface="Roboto"/>
              <a:cs typeface="Roboto"/>
              <a:sym typeface="Roboto"/>
            </a:endParaRPr>
          </a:p>
          <a:p>
            <a:pPr marL="107950" lvl="0" indent="0" algn="l" rtl="0">
              <a:spcBef>
                <a:spcPts val="0"/>
              </a:spcBef>
              <a:spcAft>
                <a:spcPts val="0"/>
              </a:spcAft>
              <a:buClr>
                <a:srgbClr val="000000"/>
              </a:buClr>
              <a:buSzPts val="1900"/>
              <a:buNone/>
            </a:pPr>
            <a:r>
              <a:rPr lang="en-US" sz="1900" b="1" dirty="0">
                <a:solidFill>
                  <a:srgbClr val="000000"/>
                </a:solidFill>
                <a:latin typeface="Roboto"/>
                <a:ea typeface="Roboto"/>
                <a:cs typeface="Roboto"/>
                <a:sym typeface="Roboto"/>
              </a:rPr>
              <a:t>	</a:t>
            </a:r>
            <a:r>
              <a:rPr lang="en-US" sz="1900" b="1" u="sng" dirty="0">
                <a:solidFill>
                  <a:srgbClr val="000000"/>
                </a:solidFill>
                <a:latin typeface="Roboto"/>
                <a:ea typeface="Roboto"/>
                <a:cs typeface="Roboto"/>
                <a:sym typeface="Roboto"/>
              </a:rPr>
              <a:t>User Interface</a:t>
            </a:r>
            <a:r>
              <a:rPr lang="en-US" sz="1900" b="1" dirty="0">
                <a:solidFill>
                  <a:srgbClr val="000000"/>
                </a:solidFill>
                <a:latin typeface="Roboto"/>
                <a:ea typeface="Roboto"/>
                <a:cs typeface="Roboto"/>
                <a:sym typeface="Roboto"/>
              </a:rPr>
              <a:t>: </a:t>
            </a:r>
            <a:r>
              <a:rPr lang="en-US" sz="1900" dirty="0">
                <a:solidFill>
                  <a:srgbClr val="000000"/>
                </a:solidFill>
                <a:latin typeface="Roboto"/>
                <a:ea typeface="Roboto"/>
                <a:cs typeface="Roboto"/>
                <a:sym typeface="Roboto"/>
              </a:rPr>
              <a:t>Designed an intuitive and user-friendly interface for users to send and receive messages, join chat rooms.</a:t>
            </a:r>
          </a:p>
          <a:p>
            <a:pPr marL="457200" lvl="0" indent="-349250" algn="l" rtl="0">
              <a:spcBef>
                <a:spcPts val="0"/>
              </a:spcBef>
              <a:spcAft>
                <a:spcPts val="0"/>
              </a:spcAft>
              <a:buClr>
                <a:srgbClr val="000000"/>
              </a:buClr>
              <a:buSzPts val="1900"/>
              <a:buFont typeface="Roboto"/>
              <a:buChar char="●"/>
            </a:pPr>
            <a:endParaRPr lang="en-US" sz="1900" dirty="0">
              <a:solidFill>
                <a:srgbClr val="000000"/>
              </a:solidFill>
              <a:latin typeface="Roboto"/>
              <a:ea typeface="Roboto"/>
              <a:cs typeface="Roboto"/>
              <a:sym typeface="Roboto"/>
            </a:endParaRPr>
          </a:p>
          <a:p>
            <a:pPr marL="457200" lvl="0" indent="-349250" algn="l" rtl="0">
              <a:spcBef>
                <a:spcPts val="0"/>
              </a:spcBef>
              <a:spcAft>
                <a:spcPts val="0"/>
              </a:spcAft>
              <a:buClr>
                <a:srgbClr val="000000"/>
              </a:buClr>
              <a:buSzPts val="1900"/>
              <a:buFont typeface="Roboto"/>
              <a:buChar char="●"/>
            </a:pPr>
            <a:r>
              <a:rPr lang="en-US" sz="2800" b="1" u="sng" dirty="0">
                <a:solidFill>
                  <a:srgbClr val="000000"/>
                </a:solidFill>
                <a:latin typeface="Roboto"/>
                <a:ea typeface="Roboto"/>
                <a:cs typeface="Roboto"/>
                <a:sym typeface="Roboto"/>
              </a:rPr>
              <a:t>Backend: </a:t>
            </a:r>
          </a:p>
          <a:p>
            <a:pPr marL="107950" lvl="0" indent="0" algn="l" rtl="0">
              <a:spcBef>
                <a:spcPts val="0"/>
              </a:spcBef>
              <a:spcAft>
                <a:spcPts val="0"/>
              </a:spcAft>
              <a:buClr>
                <a:srgbClr val="000000"/>
              </a:buClr>
              <a:buSzPts val="1900"/>
              <a:buNone/>
            </a:pPr>
            <a:r>
              <a:rPr lang="en-US" sz="1900" b="1" dirty="0">
                <a:solidFill>
                  <a:srgbClr val="000000"/>
                </a:solidFill>
                <a:latin typeface="Roboto"/>
                <a:ea typeface="Roboto"/>
                <a:cs typeface="Roboto"/>
                <a:sym typeface="Roboto"/>
              </a:rPr>
              <a:t>	</a:t>
            </a:r>
            <a:r>
              <a:rPr lang="en-US" sz="1900" b="1" u="sng" dirty="0">
                <a:solidFill>
                  <a:srgbClr val="000000"/>
                </a:solidFill>
                <a:latin typeface="Roboto"/>
                <a:ea typeface="Roboto"/>
                <a:cs typeface="Roboto"/>
                <a:sym typeface="Roboto"/>
              </a:rPr>
              <a:t>Node.js</a:t>
            </a:r>
            <a:r>
              <a:rPr lang="en-US" sz="1900" dirty="0">
                <a:solidFill>
                  <a:srgbClr val="000000"/>
                </a:solidFill>
                <a:latin typeface="Roboto"/>
                <a:ea typeface="Roboto"/>
                <a:cs typeface="Roboto"/>
                <a:sym typeface="Roboto"/>
              </a:rPr>
              <a:t>: Chose Node.js as the backend runtime. It's known for its asynchronous, event-driven architecture, making it well-suited for handling 	multiple concurrent WebSocket connections.</a:t>
            </a:r>
          </a:p>
          <a:p>
            <a:pPr marL="107950" lvl="0" indent="0" algn="l" rtl="0">
              <a:spcBef>
                <a:spcPts val="0"/>
              </a:spcBef>
              <a:spcAft>
                <a:spcPts val="0"/>
              </a:spcAft>
              <a:buClr>
                <a:srgbClr val="000000"/>
              </a:buClr>
              <a:buSzPts val="1900"/>
              <a:buNone/>
            </a:pPr>
            <a:r>
              <a:rPr lang="en-US" sz="1900" dirty="0">
                <a:solidFill>
                  <a:srgbClr val="000000"/>
                </a:solidFill>
                <a:latin typeface="Roboto"/>
                <a:ea typeface="Roboto"/>
                <a:cs typeface="Roboto"/>
                <a:sym typeface="Roboto"/>
              </a:rPr>
              <a:t> </a:t>
            </a:r>
          </a:p>
          <a:p>
            <a:pPr marL="107950" lvl="0" indent="0" algn="l" rtl="0">
              <a:spcBef>
                <a:spcPts val="0"/>
              </a:spcBef>
              <a:spcAft>
                <a:spcPts val="0"/>
              </a:spcAft>
              <a:buClr>
                <a:srgbClr val="000000"/>
              </a:buClr>
              <a:buSzPts val="1900"/>
              <a:buNone/>
            </a:pPr>
            <a:r>
              <a:rPr lang="en-US" sz="1900" b="1" dirty="0">
                <a:solidFill>
                  <a:srgbClr val="000000"/>
                </a:solidFill>
                <a:latin typeface="Roboto"/>
                <a:ea typeface="Roboto"/>
                <a:cs typeface="Roboto"/>
                <a:sym typeface="Roboto"/>
              </a:rPr>
              <a:t>	</a:t>
            </a:r>
            <a:r>
              <a:rPr lang="en-US" sz="1900" b="1" u="sng" dirty="0">
                <a:solidFill>
                  <a:srgbClr val="000000"/>
                </a:solidFill>
                <a:latin typeface="Roboto"/>
                <a:ea typeface="Roboto"/>
                <a:cs typeface="Roboto"/>
                <a:sym typeface="Roboto"/>
              </a:rPr>
              <a:t>WebSocket Server</a:t>
            </a:r>
            <a:r>
              <a:rPr lang="en-US" sz="1900" b="1" dirty="0">
                <a:solidFill>
                  <a:srgbClr val="000000"/>
                </a:solidFill>
                <a:latin typeface="Roboto"/>
                <a:ea typeface="Roboto"/>
                <a:cs typeface="Roboto"/>
                <a:sym typeface="Roboto"/>
              </a:rPr>
              <a:t>: </a:t>
            </a:r>
            <a:r>
              <a:rPr lang="en-US" sz="1900" dirty="0">
                <a:solidFill>
                  <a:srgbClr val="000000"/>
                </a:solidFill>
                <a:latin typeface="Roboto"/>
                <a:ea typeface="Roboto"/>
                <a:cs typeface="Roboto"/>
                <a:sym typeface="Roboto"/>
              </a:rPr>
              <a:t>Implemented a WebSocket server using Node.js, which manages incoming connections, facilitates real-time communication, 	and handles events such as message broadcasting.</a:t>
            </a:r>
          </a:p>
          <a:p>
            <a:pPr marL="107950" lvl="0" indent="0" algn="l" rtl="0">
              <a:spcBef>
                <a:spcPts val="0"/>
              </a:spcBef>
              <a:spcAft>
                <a:spcPts val="0"/>
              </a:spcAft>
              <a:buClr>
                <a:srgbClr val="000000"/>
              </a:buClr>
              <a:buSzPts val="1900"/>
              <a:buNone/>
            </a:pPr>
            <a:endParaRPr lang="en-US" sz="1900" dirty="0">
              <a:solidFill>
                <a:srgbClr val="000000"/>
              </a:solidFill>
              <a:latin typeface="Roboto"/>
              <a:ea typeface="Roboto"/>
              <a:cs typeface="Roboto"/>
              <a:sym typeface="Roboto"/>
            </a:endParaRPr>
          </a:p>
          <a:p>
            <a:pPr marL="107950" lvl="0" indent="0" algn="l" rtl="0">
              <a:spcBef>
                <a:spcPts val="0"/>
              </a:spcBef>
              <a:spcAft>
                <a:spcPts val="0"/>
              </a:spcAft>
              <a:buClr>
                <a:srgbClr val="000000"/>
              </a:buClr>
              <a:buSzPts val="1900"/>
              <a:buNone/>
            </a:pPr>
            <a:r>
              <a:rPr lang="en-US" sz="1900" b="1" dirty="0">
                <a:solidFill>
                  <a:srgbClr val="000000"/>
                </a:solidFill>
                <a:latin typeface="Roboto"/>
                <a:ea typeface="Roboto"/>
                <a:cs typeface="Roboto"/>
                <a:sym typeface="Roboto"/>
              </a:rPr>
              <a:t>	</a:t>
            </a:r>
            <a:r>
              <a:rPr lang="en-US" sz="1900" b="1" u="sng" dirty="0">
                <a:solidFill>
                  <a:srgbClr val="000000"/>
                </a:solidFill>
                <a:latin typeface="Roboto"/>
                <a:ea typeface="Roboto"/>
                <a:cs typeface="Roboto"/>
                <a:sym typeface="Roboto"/>
              </a:rPr>
              <a:t>Real-Time Message Handling</a:t>
            </a:r>
            <a:r>
              <a:rPr lang="en-US" sz="1900" b="1" dirty="0">
                <a:solidFill>
                  <a:srgbClr val="000000"/>
                </a:solidFill>
                <a:latin typeface="Roboto"/>
                <a:ea typeface="Roboto"/>
                <a:cs typeface="Roboto"/>
                <a:sym typeface="Roboto"/>
              </a:rPr>
              <a:t>: </a:t>
            </a:r>
            <a:r>
              <a:rPr lang="en-US" sz="1900" dirty="0">
                <a:solidFill>
                  <a:srgbClr val="000000"/>
                </a:solidFill>
                <a:latin typeface="Roboto"/>
                <a:ea typeface="Roboto"/>
                <a:cs typeface="Roboto"/>
                <a:sym typeface="Roboto"/>
              </a:rPr>
              <a:t>Implemented mechanisms to handle real-time message sending and receiving, updating the chat interface 	dynamically as new messages arrive. </a:t>
            </a:r>
            <a:endParaRPr sz="20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9"/>
          <p:cNvSpPr txBox="1">
            <a:spLocks noGrp="1"/>
          </p:cNvSpPr>
          <p:nvPr>
            <p:ph type="title"/>
          </p:nvPr>
        </p:nvSpPr>
        <p:spPr>
          <a:xfrm>
            <a:off x="729450" y="1236589"/>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385" dirty="0">
                <a:solidFill>
                  <a:srgbClr val="000000"/>
                </a:solidFill>
                <a:latin typeface="Roboto"/>
                <a:ea typeface="Roboto"/>
                <a:cs typeface="Roboto"/>
                <a:sym typeface="Roboto"/>
              </a:rPr>
              <a:t>System Architecture</a:t>
            </a:r>
            <a:endParaRPr sz="23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3240" dirty="0"/>
          </a:p>
        </p:txBody>
      </p:sp>
      <p:sp>
        <p:nvSpPr>
          <p:cNvPr id="123" name="Google Shape;123;p19"/>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fontScale="40000" lnSpcReduction="20000"/>
          </a:bodyPr>
          <a:lstStyle/>
          <a:p>
            <a:pPr marL="457200" lvl="0" indent="-361950" algn="l" rtl="0">
              <a:spcBef>
                <a:spcPts val="0"/>
              </a:spcBef>
              <a:spcAft>
                <a:spcPts val="0"/>
              </a:spcAft>
              <a:buClr>
                <a:srgbClr val="000000"/>
              </a:buClr>
              <a:buSzPts val="2100"/>
              <a:buFont typeface="Roboto"/>
              <a:buChar char="●"/>
            </a:pPr>
            <a:r>
              <a:rPr lang="en-US" sz="2800" b="1" u="sng" dirty="0">
                <a:solidFill>
                  <a:srgbClr val="000000"/>
                </a:solidFill>
                <a:latin typeface="Roboto"/>
                <a:ea typeface="Roboto"/>
                <a:cs typeface="Roboto"/>
                <a:sym typeface="Roboto"/>
              </a:rPr>
              <a:t>Overall Communication Flow: </a:t>
            </a:r>
          </a:p>
          <a:p>
            <a:pPr marL="95250" lvl="0" indent="0" algn="l" rtl="0">
              <a:spcBef>
                <a:spcPts val="0"/>
              </a:spcBef>
              <a:spcAft>
                <a:spcPts val="0"/>
              </a:spcAft>
              <a:buClr>
                <a:srgbClr val="000000"/>
              </a:buClr>
              <a:buSzPts val="2100"/>
              <a:buNone/>
            </a:pPr>
            <a:r>
              <a:rPr lang="en-US" sz="2100" dirty="0">
                <a:solidFill>
                  <a:srgbClr val="000000"/>
                </a:solidFill>
                <a:latin typeface="Roboto"/>
                <a:ea typeface="Roboto"/>
                <a:cs typeface="Roboto"/>
                <a:sym typeface="Roboto"/>
              </a:rPr>
              <a:t>	</a:t>
            </a:r>
            <a:r>
              <a:rPr lang="en-US" sz="2100" b="1" u="sng" dirty="0">
                <a:solidFill>
                  <a:srgbClr val="000000"/>
                </a:solidFill>
                <a:latin typeface="Roboto"/>
                <a:ea typeface="Roboto"/>
                <a:cs typeface="Roboto"/>
                <a:sym typeface="Roboto"/>
              </a:rPr>
              <a:t>User Input</a:t>
            </a:r>
            <a:r>
              <a:rPr lang="en-US" sz="2100" dirty="0">
                <a:solidFill>
                  <a:srgbClr val="000000"/>
                </a:solidFill>
                <a:latin typeface="Roboto"/>
                <a:ea typeface="Roboto"/>
                <a:cs typeface="Roboto"/>
                <a:sym typeface="Roboto"/>
              </a:rPr>
              <a:t>: Users enter their name in the input form on the webpage. </a:t>
            </a:r>
          </a:p>
          <a:p>
            <a:pPr marL="95250" lvl="0" indent="0" algn="l" rtl="0">
              <a:spcBef>
                <a:spcPts val="0"/>
              </a:spcBef>
              <a:spcAft>
                <a:spcPts val="0"/>
              </a:spcAft>
              <a:buClr>
                <a:srgbClr val="000000"/>
              </a:buClr>
              <a:buSzPts val="2100"/>
              <a:buNone/>
            </a:pPr>
            <a:endParaRPr lang="en-US" sz="2100" b="1" dirty="0">
              <a:solidFill>
                <a:srgbClr val="000000"/>
              </a:solidFill>
              <a:latin typeface="Roboto"/>
              <a:ea typeface="Roboto"/>
              <a:cs typeface="Roboto"/>
              <a:sym typeface="Roboto"/>
            </a:endParaRPr>
          </a:p>
          <a:p>
            <a:pPr marL="95250" lvl="0" indent="0" algn="l" rtl="0">
              <a:spcBef>
                <a:spcPts val="0"/>
              </a:spcBef>
              <a:spcAft>
                <a:spcPts val="0"/>
              </a:spcAft>
              <a:buClr>
                <a:srgbClr val="000000"/>
              </a:buClr>
              <a:buSzPts val="2100"/>
              <a:buNone/>
            </a:pPr>
            <a:r>
              <a:rPr lang="en-US" sz="2100" b="1" dirty="0">
                <a:solidFill>
                  <a:srgbClr val="000000"/>
                </a:solidFill>
                <a:latin typeface="Roboto"/>
                <a:ea typeface="Roboto"/>
                <a:cs typeface="Roboto"/>
                <a:sym typeface="Roboto"/>
              </a:rPr>
              <a:t>	</a:t>
            </a:r>
            <a:r>
              <a:rPr lang="en-US" sz="2100" b="1" u="sng" dirty="0">
                <a:solidFill>
                  <a:srgbClr val="000000"/>
                </a:solidFill>
                <a:latin typeface="Roboto"/>
                <a:ea typeface="Roboto"/>
                <a:cs typeface="Roboto"/>
                <a:sym typeface="Roboto"/>
              </a:rPr>
              <a:t>WebSocket Connection</a:t>
            </a:r>
            <a:r>
              <a:rPr lang="en-US" sz="2100" dirty="0">
                <a:solidFill>
                  <a:srgbClr val="000000"/>
                </a:solidFill>
                <a:latin typeface="Roboto"/>
                <a:ea typeface="Roboto"/>
                <a:cs typeface="Roboto"/>
                <a:sym typeface="Roboto"/>
              </a:rPr>
              <a:t>: JavaScript on the frontend establishes a WebSocket connection with the server using the user's name. </a:t>
            </a:r>
          </a:p>
          <a:p>
            <a:pPr marL="95250" lvl="0" indent="0" algn="l" rtl="0">
              <a:spcBef>
                <a:spcPts val="0"/>
              </a:spcBef>
              <a:spcAft>
                <a:spcPts val="0"/>
              </a:spcAft>
              <a:buClr>
                <a:srgbClr val="000000"/>
              </a:buClr>
              <a:buSzPts val="2100"/>
              <a:buNone/>
            </a:pPr>
            <a:endParaRPr lang="en-US" sz="2100" dirty="0">
              <a:solidFill>
                <a:srgbClr val="000000"/>
              </a:solidFill>
              <a:latin typeface="Roboto"/>
              <a:ea typeface="Roboto"/>
              <a:cs typeface="Roboto"/>
              <a:sym typeface="Roboto"/>
            </a:endParaRPr>
          </a:p>
          <a:p>
            <a:pPr marL="95250" lvl="0" indent="0" algn="l" rtl="0">
              <a:spcBef>
                <a:spcPts val="0"/>
              </a:spcBef>
              <a:spcAft>
                <a:spcPts val="0"/>
              </a:spcAft>
              <a:buClr>
                <a:srgbClr val="000000"/>
              </a:buClr>
              <a:buSzPts val="2100"/>
              <a:buNone/>
            </a:pPr>
            <a:r>
              <a:rPr lang="en-US" sz="2100" dirty="0">
                <a:solidFill>
                  <a:srgbClr val="000000"/>
                </a:solidFill>
                <a:latin typeface="Roboto"/>
                <a:ea typeface="Roboto"/>
                <a:cs typeface="Roboto"/>
                <a:sym typeface="Roboto"/>
              </a:rPr>
              <a:t>	</a:t>
            </a:r>
            <a:r>
              <a:rPr lang="en-US" sz="2100" b="1" u="sng" dirty="0">
                <a:solidFill>
                  <a:srgbClr val="000000"/>
                </a:solidFill>
                <a:latin typeface="Roboto"/>
                <a:ea typeface="Roboto"/>
                <a:cs typeface="Roboto"/>
                <a:sym typeface="Roboto"/>
              </a:rPr>
              <a:t>User Joining</a:t>
            </a:r>
            <a:r>
              <a:rPr lang="en-US" sz="2100" dirty="0">
                <a:solidFill>
                  <a:srgbClr val="000000"/>
                </a:solidFill>
                <a:latin typeface="Roboto"/>
                <a:ea typeface="Roboto"/>
                <a:cs typeface="Roboto"/>
                <a:sym typeface="Roboto"/>
              </a:rPr>
              <a:t>: The server adds the user to the chatroom and broadcasts a system message indicating the user has joined.</a:t>
            </a:r>
          </a:p>
          <a:p>
            <a:pPr marL="95250" lvl="0" indent="0" algn="l" rtl="0">
              <a:spcBef>
                <a:spcPts val="0"/>
              </a:spcBef>
              <a:spcAft>
                <a:spcPts val="0"/>
              </a:spcAft>
              <a:buClr>
                <a:srgbClr val="000000"/>
              </a:buClr>
              <a:buSzPts val="2100"/>
              <a:buNone/>
            </a:pPr>
            <a:endParaRPr lang="en-US" sz="2100" dirty="0">
              <a:solidFill>
                <a:srgbClr val="000000"/>
              </a:solidFill>
              <a:latin typeface="Roboto"/>
              <a:ea typeface="Roboto"/>
              <a:cs typeface="Roboto"/>
              <a:sym typeface="Roboto"/>
            </a:endParaRPr>
          </a:p>
          <a:p>
            <a:pPr marL="95250" lvl="0" indent="0" algn="l" rtl="0">
              <a:spcBef>
                <a:spcPts val="0"/>
              </a:spcBef>
              <a:spcAft>
                <a:spcPts val="0"/>
              </a:spcAft>
              <a:buClr>
                <a:srgbClr val="000000"/>
              </a:buClr>
              <a:buSzPts val="2100"/>
              <a:buNone/>
            </a:pPr>
            <a:r>
              <a:rPr lang="en-US" sz="2100" dirty="0">
                <a:solidFill>
                  <a:srgbClr val="000000"/>
                </a:solidFill>
                <a:latin typeface="Roboto"/>
                <a:ea typeface="Roboto"/>
                <a:cs typeface="Roboto"/>
                <a:sym typeface="Roboto"/>
              </a:rPr>
              <a:t>	</a:t>
            </a:r>
            <a:r>
              <a:rPr lang="en-US" sz="2100" b="1" u="sng" dirty="0">
                <a:solidFill>
                  <a:srgbClr val="000000"/>
                </a:solidFill>
                <a:latin typeface="Roboto"/>
                <a:ea typeface="Roboto"/>
                <a:cs typeface="Roboto"/>
                <a:sym typeface="Roboto"/>
              </a:rPr>
              <a:t>Real-Time Communication</a:t>
            </a:r>
            <a:r>
              <a:rPr lang="en-US" sz="2100" dirty="0">
                <a:solidFill>
                  <a:srgbClr val="000000"/>
                </a:solidFill>
                <a:latin typeface="Roboto"/>
                <a:ea typeface="Roboto"/>
                <a:cs typeface="Roboto"/>
                <a:sym typeface="Roboto"/>
              </a:rPr>
              <a:t>: Users can send and receive messages in real time within the single chatroom. </a:t>
            </a:r>
          </a:p>
          <a:p>
            <a:pPr marL="95250" lvl="0" indent="0" algn="l" rtl="0">
              <a:spcBef>
                <a:spcPts val="0"/>
              </a:spcBef>
              <a:spcAft>
                <a:spcPts val="0"/>
              </a:spcAft>
              <a:buClr>
                <a:srgbClr val="000000"/>
              </a:buClr>
              <a:buSzPts val="2100"/>
              <a:buNone/>
            </a:pPr>
            <a:endParaRPr lang="en-US" sz="2100" dirty="0">
              <a:solidFill>
                <a:srgbClr val="000000"/>
              </a:solidFill>
              <a:latin typeface="Roboto"/>
              <a:ea typeface="Roboto"/>
              <a:cs typeface="Roboto"/>
              <a:sym typeface="Roboto"/>
            </a:endParaRPr>
          </a:p>
          <a:p>
            <a:pPr marL="95250" lvl="0" indent="0" algn="l" rtl="0">
              <a:spcBef>
                <a:spcPts val="0"/>
              </a:spcBef>
              <a:spcAft>
                <a:spcPts val="0"/>
              </a:spcAft>
              <a:buClr>
                <a:srgbClr val="000000"/>
              </a:buClr>
              <a:buSzPts val="2100"/>
              <a:buNone/>
            </a:pPr>
            <a:r>
              <a:rPr lang="en-US" sz="2100" dirty="0">
                <a:solidFill>
                  <a:srgbClr val="000000"/>
                </a:solidFill>
                <a:latin typeface="Roboto"/>
                <a:ea typeface="Roboto"/>
                <a:cs typeface="Roboto"/>
                <a:sym typeface="Roboto"/>
              </a:rPr>
              <a:t>	</a:t>
            </a:r>
            <a:r>
              <a:rPr lang="en-US" sz="2100" b="1" u="sng" dirty="0">
                <a:solidFill>
                  <a:srgbClr val="000000"/>
                </a:solidFill>
                <a:latin typeface="Roboto"/>
                <a:ea typeface="Roboto"/>
                <a:cs typeface="Roboto"/>
                <a:sym typeface="Roboto"/>
              </a:rPr>
              <a:t>User Leaving</a:t>
            </a:r>
            <a:r>
              <a:rPr lang="en-US" sz="2100" dirty="0">
                <a:solidFill>
                  <a:srgbClr val="000000"/>
                </a:solidFill>
                <a:latin typeface="Roboto"/>
                <a:ea typeface="Roboto"/>
                <a:cs typeface="Roboto"/>
                <a:sym typeface="Roboto"/>
              </a:rPr>
              <a:t>: When a user closes the browser or leaves the page, the server handles the disconnection event and updates the user list 	accordingly.</a:t>
            </a:r>
            <a:endParaRPr lang="en" sz="2100" dirty="0">
              <a:solidFill>
                <a:srgbClr val="000000"/>
              </a:solidFill>
              <a:latin typeface="Roboto"/>
              <a:ea typeface="Roboto"/>
              <a:cs typeface="Roboto"/>
              <a:sym typeface="Roboto"/>
            </a:endParaRPr>
          </a:p>
          <a:p>
            <a:pPr marL="457200" lvl="0" indent="-361950" algn="l" rtl="0">
              <a:spcBef>
                <a:spcPts val="0"/>
              </a:spcBef>
              <a:spcAft>
                <a:spcPts val="0"/>
              </a:spcAft>
              <a:buClr>
                <a:srgbClr val="000000"/>
              </a:buClr>
              <a:buSzPts val="2100"/>
              <a:buFont typeface="Roboto"/>
              <a:buChar char="●"/>
            </a:pPr>
            <a:endParaRPr lang="en" sz="2100" dirty="0">
              <a:solidFill>
                <a:srgbClr val="000000"/>
              </a:solidFill>
              <a:latin typeface="Roboto"/>
              <a:ea typeface="Roboto"/>
              <a:cs typeface="Roboto"/>
              <a:sym typeface="Roboto"/>
            </a:endParaRPr>
          </a:p>
          <a:p>
            <a:pPr marL="457200" lvl="0" indent="-361950" algn="l" rtl="0">
              <a:spcBef>
                <a:spcPts val="0"/>
              </a:spcBef>
              <a:spcAft>
                <a:spcPts val="0"/>
              </a:spcAft>
              <a:buClr>
                <a:srgbClr val="000000"/>
              </a:buClr>
              <a:buSzPts val="2100"/>
              <a:buFont typeface="Roboto"/>
              <a:buChar char="●"/>
            </a:pPr>
            <a:r>
              <a:rPr lang="en-US" sz="2800" b="1" u="sng" dirty="0">
                <a:solidFill>
                  <a:srgbClr val="000000"/>
                </a:solidFill>
                <a:latin typeface="Roboto"/>
                <a:ea typeface="Roboto"/>
                <a:cs typeface="Roboto"/>
                <a:sym typeface="Roboto"/>
              </a:rPr>
              <a:t>Frontend Interaction Flow:</a:t>
            </a:r>
          </a:p>
          <a:p>
            <a:pPr marL="95250" lvl="0" indent="0" algn="l" rtl="0">
              <a:spcBef>
                <a:spcPts val="0"/>
              </a:spcBef>
              <a:spcAft>
                <a:spcPts val="0"/>
              </a:spcAft>
              <a:buClr>
                <a:srgbClr val="000000"/>
              </a:buClr>
              <a:buSzPts val="2100"/>
              <a:buNone/>
            </a:pPr>
            <a:r>
              <a:rPr lang="en-US" sz="2100" dirty="0">
                <a:solidFill>
                  <a:srgbClr val="000000"/>
                </a:solidFill>
                <a:latin typeface="Roboto"/>
                <a:ea typeface="Roboto"/>
                <a:cs typeface="Roboto"/>
                <a:sym typeface="Roboto"/>
              </a:rPr>
              <a:t>	</a:t>
            </a:r>
            <a:r>
              <a:rPr lang="en-US" sz="2100" b="1" u="sng" dirty="0">
                <a:solidFill>
                  <a:srgbClr val="000000"/>
                </a:solidFill>
                <a:latin typeface="Roboto"/>
                <a:ea typeface="Roboto"/>
                <a:cs typeface="Roboto"/>
                <a:sym typeface="Roboto"/>
              </a:rPr>
              <a:t>User Enters Name</a:t>
            </a:r>
            <a:r>
              <a:rPr lang="en-US" sz="2100" dirty="0">
                <a:solidFill>
                  <a:srgbClr val="000000"/>
                </a:solidFill>
                <a:latin typeface="Roboto"/>
                <a:ea typeface="Roboto"/>
                <a:cs typeface="Roboto"/>
                <a:sym typeface="Roboto"/>
              </a:rPr>
              <a:t>: User enters their name in the input form on the webpage. </a:t>
            </a:r>
          </a:p>
          <a:p>
            <a:pPr marL="95250" lvl="0" indent="0" algn="l" rtl="0">
              <a:spcBef>
                <a:spcPts val="0"/>
              </a:spcBef>
              <a:spcAft>
                <a:spcPts val="0"/>
              </a:spcAft>
              <a:buClr>
                <a:srgbClr val="000000"/>
              </a:buClr>
              <a:buSzPts val="2100"/>
              <a:buNone/>
            </a:pPr>
            <a:endParaRPr lang="en-US" sz="2100" dirty="0">
              <a:solidFill>
                <a:srgbClr val="000000"/>
              </a:solidFill>
              <a:latin typeface="Roboto"/>
              <a:ea typeface="Roboto"/>
              <a:cs typeface="Roboto"/>
              <a:sym typeface="Roboto"/>
            </a:endParaRPr>
          </a:p>
          <a:p>
            <a:pPr marL="95250" lvl="0" indent="0" algn="l" rtl="0">
              <a:spcBef>
                <a:spcPts val="0"/>
              </a:spcBef>
              <a:spcAft>
                <a:spcPts val="0"/>
              </a:spcAft>
              <a:buClr>
                <a:srgbClr val="000000"/>
              </a:buClr>
              <a:buSzPts val="2100"/>
              <a:buNone/>
            </a:pPr>
            <a:r>
              <a:rPr lang="en-US" sz="2100" dirty="0">
                <a:solidFill>
                  <a:srgbClr val="000000"/>
                </a:solidFill>
                <a:latin typeface="Roboto"/>
                <a:ea typeface="Roboto"/>
                <a:cs typeface="Roboto"/>
                <a:sym typeface="Roboto"/>
              </a:rPr>
              <a:t>	</a:t>
            </a:r>
            <a:r>
              <a:rPr lang="en-US" sz="2100" b="1" u="sng" dirty="0">
                <a:solidFill>
                  <a:srgbClr val="000000"/>
                </a:solidFill>
                <a:latin typeface="Roboto"/>
                <a:ea typeface="Roboto"/>
                <a:cs typeface="Roboto"/>
                <a:sym typeface="Roboto"/>
              </a:rPr>
              <a:t>Join Chatroom</a:t>
            </a:r>
            <a:r>
              <a:rPr lang="en-US" sz="2100" dirty="0">
                <a:solidFill>
                  <a:srgbClr val="000000"/>
                </a:solidFill>
                <a:latin typeface="Roboto"/>
                <a:ea typeface="Roboto"/>
                <a:cs typeface="Roboto"/>
                <a:sym typeface="Roboto"/>
              </a:rPr>
              <a:t>: User clicks the "Join Chatroom" button. </a:t>
            </a:r>
          </a:p>
          <a:p>
            <a:pPr marL="457200" lvl="0" indent="-361950" algn="l" rtl="0">
              <a:spcBef>
                <a:spcPts val="0"/>
              </a:spcBef>
              <a:spcAft>
                <a:spcPts val="0"/>
              </a:spcAft>
              <a:buClr>
                <a:srgbClr val="000000"/>
              </a:buClr>
              <a:buSzPts val="2100"/>
              <a:buFont typeface="Roboto"/>
              <a:buChar char="●"/>
            </a:pPr>
            <a:endParaRPr lang="en-US" sz="2100" dirty="0">
              <a:solidFill>
                <a:srgbClr val="000000"/>
              </a:solidFill>
              <a:latin typeface="Roboto"/>
              <a:ea typeface="Roboto"/>
              <a:cs typeface="Roboto"/>
              <a:sym typeface="Roboto"/>
            </a:endParaRPr>
          </a:p>
          <a:p>
            <a:pPr marL="0" lvl="0" indent="0" algn="l" rtl="0">
              <a:spcBef>
                <a:spcPts val="1500"/>
              </a:spcBef>
              <a:spcAft>
                <a:spcPts val="1200"/>
              </a:spcAft>
              <a:buNone/>
            </a:pPr>
            <a:endParaRPr sz="2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DCC7A-C3AA-F645-3C11-C3EA02BF3624}"/>
              </a:ext>
            </a:extLst>
          </p:cNvPr>
          <p:cNvSpPr>
            <a:spLocks noGrp="1"/>
          </p:cNvSpPr>
          <p:nvPr>
            <p:ph type="title"/>
          </p:nvPr>
        </p:nvSpPr>
        <p:spPr>
          <a:xfrm>
            <a:off x="729450" y="1576558"/>
            <a:ext cx="7688700" cy="535200"/>
          </a:xfrm>
        </p:spPr>
        <p:txBody>
          <a:bodyPr>
            <a:noAutofit/>
          </a:bodyPr>
          <a:lstStyle/>
          <a:p>
            <a:r>
              <a:rPr lang="en" sz="2390" dirty="0">
                <a:solidFill>
                  <a:srgbClr val="000000"/>
                </a:solidFill>
                <a:latin typeface="Roboto"/>
                <a:ea typeface="Roboto"/>
                <a:cs typeface="Roboto"/>
                <a:sym typeface="Roboto"/>
              </a:rPr>
              <a:t>System Architecture</a:t>
            </a:r>
            <a:endParaRPr lang="en-IN" sz="2390" dirty="0"/>
          </a:p>
        </p:txBody>
      </p:sp>
      <p:sp>
        <p:nvSpPr>
          <p:cNvPr id="3" name="Text Placeholder 2">
            <a:extLst>
              <a:ext uri="{FF2B5EF4-FFF2-40B4-BE49-F238E27FC236}">
                <a16:creationId xmlns:a16="http://schemas.microsoft.com/office/drawing/2014/main" id="{5B4681E3-E876-92C3-24D1-7F16FBD74372}"/>
              </a:ext>
            </a:extLst>
          </p:cNvPr>
          <p:cNvSpPr>
            <a:spLocks noGrp="1"/>
          </p:cNvSpPr>
          <p:nvPr>
            <p:ph type="body" idx="1"/>
          </p:nvPr>
        </p:nvSpPr>
        <p:spPr>
          <a:xfrm>
            <a:off x="727650" y="2111758"/>
            <a:ext cx="7688700" cy="2261100"/>
          </a:xfrm>
        </p:spPr>
        <p:txBody>
          <a:bodyPr>
            <a:normAutofit fontScale="92500" lnSpcReduction="20000"/>
          </a:bodyPr>
          <a:lstStyle/>
          <a:p>
            <a:pPr marL="146050" indent="0">
              <a:buNone/>
            </a:pPr>
            <a:r>
              <a:rPr lang="en-US" sz="800" b="1" dirty="0">
                <a:solidFill>
                  <a:srgbClr val="000000"/>
                </a:solidFill>
                <a:latin typeface="Roboto"/>
                <a:ea typeface="Roboto"/>
                <a:cs typeface="Roboto"/>
                <a:sym typeface="Roboto"/>
              </a:rPr>
              <a:t>	</a:t>
            </a:r>
            <a:r>
              <a:rPr lang="en-US" sz="900" b="1" u="sng" dirty="0">
                <a:solidFill>
                  <a:srgbClr val="000000"/>
                </a:solidFill>
                <a:latin typeface="Roboto"/>
                <a:ea typeface="Roboto"/>
                <a:cs typeface="Roboto"/>
                <a:sym typeface="Roboto"/>
              </a:rPr>
              <a:t>WebSocket Connection</a:t>
            </a:r>
            <a:r>
              <a:rPr lang="en-US" sz="900" dirty="0">
                <a:solidFill>
                  <a:srgbClr val="000000"/>
                </a:solidFill>
                <a:latin typeface="Roboto"/>
                <a:ea typeface="Roboto"/>
                <a:cs typeface="Roboto"/>
                <a:sym typeface="Roboto"/>
              </a:rPr>
              <a:t>: JavaScript establishes a WebSocket connection with the server, sending the user's name. </a:t>
            </a:r>
          </a:p>
          <a:p>
            <a:pPr marL="146050" indent="0">
              <a:buNone/>
            </a:pPr>
            <a:endParaRPr lang="en-US" sz="900" dirty="0">
              <a:solidFill>
                <a:srgbClr val="000000"/>
              </a:solidFill>
              <a:latin typeface="Roboto"/>
              <a:ea typeface="Roboto"/>
              <a:cs typeface="Roboto"/>
              <a:sym typeface="Roboto"/>
            </a:endParaRPr>
          </a:p>
          <a:p>
            <a:pPr marL="146050" indent="0">
              <a:buNone/>
            </a:pPr>
            <a:r>
              <a:rPr lang="en-US" sz="900" dirty="0">
                <a:solidFill>
                  <a:srgbClr val="000000"/>
                </a:solidFill>
                <a:latin typeface="Roboto"/>
                <a:ea typeface="Roboto"/>
                <a:cs typeface="Roboto"/>
                <a:sym typeface="Roboto"/>
              </a:rPr>
              <a:t>	</a:t>
            </a:r>
            <a:r>
              <a:rPr lang="en-US" sz="900" b="1" u="sng" dirty="0">
                <a:solidFill>
                  <a:srgbClr val="000000"/>
                </a:solidFill>
                <a:latin typeface="Roboto"/>
                <a:ea typeface="Roboto"/>
                <a:cs typeface="Roboto"/>
                <a:sym typeface="Roboto"/>
              </a:rPr>
              <a:t>User Joins Chatroom</a:t>
            </a:r>
            <a:r>
              <a:rPr lang="en-US" sz="900" dirty="0">
                <a:solidFill>
                  <a:srgbClr val="000000"/>
                </a:solidFill>
                <a:latin typeface="Roboto"/>
                <a:ea typeface="Roboto"/>
                <a:cs typeface="Roboto"/>
                <a:sym typeface="Roboto"/>
              </a:rPr>
              <a:t>: The server adds the user to the chatroom and broadcasts a system message indicating the user has joined. </a:t>
            </a:r>
          </a:p>
          <a:p>
            <a:pPr marL="146050" indent="0">
              <a:buNone/>
            </a:pPr>
            <a:endParaRPr lang="en-US" sz="900" dirty="0">
              <a:solidFill>
                <a:srgbClr val="000000"/>
              </a:solidFill>
              <a:latin typeface="Roboto"/>
              <a:ea typeface="Roboto"/>
              <a:cs typeface="Roboto"/>
              <a:sym typeface="Roboto"/>
            </a:endParaRPr>
          </a:p>
          <a:p>
            <a:pPr marL="146050" indent="0">
              <a:buNone/>
            </a:pPr>
            <a:r>
              <a:rPr lang="en-US" sz="900" dirty="0">
                <a:solidFill>
                  <a:srgbClr val="000000"/>
                </a:solidFill>
                <a:latin typeface="Roboto"/>
                <a:ea typeface="Roboto"/>
                <a:cs typeface="Roboto"/>
                <a:sym typeface="Roboto"/>
              </a:rPr>
              <a:t>	</a:t>
            </a:r>
            <a:r>
              <a:rPr lang="en-US" sz="900" b="1" u="sng" dirty="0">
                <a:solidFill>
                  <a:srgbClr val="000000"/>
                </a:solidFill>
                <a:latin typeface="Roboto"/>
                <a:ea typeface="Roboto"/>
                <a:cs typeface="Roboto"/>
                <a:sym typeface="Roboto"/>
              </a:rPr>
              <a:t>Real-Time Communication</a:t>
            </a:r>
            <a:r>
              <a:rPr lang="en-US" sz="900" dirty="0">
                <a:solidFill>
                  <a:srgbClr val="000000"/>
                </a:solidFill>
                <a:latin typeface="Roboto"/>
                <a:ea typeface="Roboto"/>
                <a:cs typeface="Roboto"/>
                <a:sym typeface="Roboto"/>
              </a:rPr>
              <a:t>: Users can send and receive messages in real time within the single chatroom. </a:t>
            </a:r>
          </a:p>
          <a:p>
            <a:pPr marL="146050" indent="0">
              <a:buNone/>
            </a:pPr>
            <a:endParaRPr lang="en-US" sz="900" dirty="0">
              <a:solidFill>
                <a:srgbClr val="000000"/>
              </a:solidFill>
              <a:latin typeface="Roboto"/>
              <a:ea typeface="Roboto"/>
              <a:cs typeface="Roboto"/>
              <a:sym typeface="Roboto"/>
            </a:endParaRPr>
          </a:p>
          <a:p>
            <a:pPr marL="146050" indent="0">
              <a:buNone/>
            </a:pPr>
            <a:r>
              <a:rPr lang="en-US" sz="900" dirty="0">
                <a:solidFill>
                  <a:srgbClr val="000000"/>
                </a:solidFill>
                <a:latin typeface="Roboto"/>
                <a:ea typeface="Roboto"/>
                <a:cs typeface="Roboto"/>
                <a:sym typeface="Roboto"/>
              </a:rPr>
              <a:t>	</a:t>
            </a:r>
            <a:r>
              <a:rPr lang="en-US" sz="900" b="1" u="sng" dirty="0">
                <a:solidFill>
                  <a:srgbClr val="000000"/>
                </a:solidFill>
                <a:latin typeface="Roboto"/>
                <a:ea typeface="Roboto"/>
                <a:cs typeface="Roboto"/>
                <a:sym typeface="Roboto"/>
              </a:rPr>
              <a:t>User Leaves Chatroom</a:t>
            </a:r>
            <a:r>
              <a:rPr lang="en-US" sz="900" dirty="0">
                <a:solidFill>
                  <a:srgbClr val="000000"/>
                </a:solidFill>
                <a:latin typeface="Roboto"/>
                <a:ea typeface="Roboto"/>
                <a:cs typeface="Roboto"/>
                <a:sym typeface="Roboto"/>
              </a:rPr>
              <a:t>: If the user closes the browser or leaves the page, the WebSocket connection is closed, and the server handles the 	disconnection </a:t>
            </a:r>
            <a:r>
              <a:rPr lang="en-US" sz="800" dirty="0">
                <a:solidFill>
                  <a:srgbClr val="000000"/>
                </a:solidFill>
                <a:latin typeface="Roboto"/>
                <a:ea typeface="Roboto"/>
                <a:cs typeface="Roboto"/>
                <a:sym typeface="Roboto"/>
              </a:rPr>
              <a:t>event.</a:t>
            </a:r>
          </a:p>
          <a:p>
            <a:pPr marL="146050" indent="0">
              <a:buNone/>
            </a:pPr>
            <a:endParaRPr lang="en-US" sz="800" dirty="0">
              <a:solidFill>
                <a:srgbClr val="000000"/>
              </a:solidFill>
              <a:latin typeface="Roboto"/>
              <a:ea typeface="Roboto"/>
              <a:cs typeface="Roboto"/>
              <a:sym typeface="Roboto"/>
            </a:endParaRPr>
          </a:p>
          <a:p>
            <a:pPr>
              <a:buFont typeface="Arial" panose="020B0604020202020204" pitchFamily="34" charset="0"/>
              <a:buChar char="•"/>
            </a:pPr>
            <a:r>
              <a:rPr lang="en-US" sz="1200" b="1" u="sng" dirty="0">
                <a:solidFill>
                  <a:srgbClr val="000000"/>
                </a:solidFill>
                <a:latin typeface="Roboto"/>
                <a:ea typeface="Roboto"/>
                <a:cs typeface="Roboto"/>
                <a:sym typeface="Roboto"/>
              </a:rPr>
              <a:t>Backend Interaction Flow: </a:t>
            </a:r>
          </a:p>
          <a:p>
            <a:pPr marL="146050" indent="0">
              <a:buNone/>
            </a:pPr>
            <a:r>
              <a:rPr lang="en-US" sz="800" dirty="0">
                <a:solidFill>
                  <a:srgbClr val="000000"/>
                </a:solidFill>
                <a:latin typeface="Roboto"/>
                <a:ea typeface="Roboto"/>
                <a:cs typeface="Roboto"/>
                <a:sym typeface="Roboto"/>
              </a:rPr>
              <a:t>	</a:t>
            </a:r>
            <a:r>
              <a:rPr lang="en-US" sz="900" b="1" u="sng" dirty="0">
                <a:solidFill>
                  <a:srgbClr val="000000"/>
                </a:solidFill>
                <a:latin typeface="Roboto"/>
                <a:ea typeface="Roboto"/>
                <a:cs typeface="Roboto"/>
                <a:sym typeface="Roboto"/>
              </a:rPr>
              <a:t>WebSocket Connection (Server Side): </a:t>
            </a:r>
            <a:r>
              <a:rPr lang="en-US" sz="900" dirty="0">
                <a:solidFill>
                  <a:srgbClr val="000000"/>
                </a:solidFill>
                <a:latin typeface="Roboto"/>
                <a:ea typeface="Roboto"/>
                <a:cs typeface="Roboto"/>
                <a:sym typeface="Roboto"/>
              </a:rPr>
              <a:t>Listens for incoming WebSocket connections from clients. </a:t>
            </a:r>
          </a:p>
          <a:p>
            <a:pPr marL="146050" indent="0">
              <a:buNone/>
            </a:pPr>
            <a:endParaRPr lang="en-US" sz="900" dirty="0">
              <a:solidFill>
                <a:srgbClr val="000000"/>
              </a:solidFill>
              <a:latin typeface="Roboto"/>
              <a:ea typeface="Roboto"/>
              <a:cs typeface="Roboto"/>
              <a:sym typeface="Roboto"/>
            </a:endParaRPr>
          </a:p>
          <a:p>
            <a:pPr marL="146050" indent="0">
              <a:buNone/>
            </a:pPr>
            <a:r>
              <a:rPr lang="en-US" sz="900" dirty="0">
                <a:solidFill>
                  <a:srgbClr val="000000"/>
                </a:solidFill>
                <a:latin typeface="Roboto"/>
                <a:ea typeface="Roboto"/>
                <a:cs typeface="Roboto"/>
                <a:sym typeface="Roboto"/>
              </a:rPr>
              <a:t>	</a:t>
            </a:r>
            <a:r>
              <a:rPr lang="en-US" sz="900" b="1" u="sng" dirty="0">
                <a:solidFill>
                  <a:srgbClr val="000000"/>
                </a:solidFill>
                <a:latin typeface="Roboto"/>
                <a:ea typeface="Roboto"/>
                <a:cs typeface="Roboto"/>
                <a:sym typeface="Roboto"/>
              </a:rPr>
              <a:t>User Joins Chatroom</a:t>
            </a:r>
            <a:r>
              <a:rPr lang="en-US" sz="900" dirty="0">
                <a:solidFill>
                  <a:srgbClr val="000000"/>
                </a:solidFill>
                <a:latin typeface="Roboto"/>
                <a:ea typeface="Roboto"/>
                <a:cs typeface="Roboto"/>
                <a:sym typeface="Roboto"/>
              </a:rPr>
              <a:t>: Adds the user to the chatroom and broadcasts a system message to notify others about the new user. </a:t>
            </a:r>
          </a:p>
          <a:p>
            <a:pPr marL="146050" indent="0">
              <a:buNone/>
            </a:pPr>
            <a:endParaRPr lang="en-US" sz="900" dirty="0">
              <a:solidFill>
                <a:srgbClr val="000000"/>
              </a:solidFill>
              <a:latin typeface="Roboto"/>
              <a:ea typeface="Roboto"/>
              <a:cs typeface="Roboto"/>
              <a:sym typeface="Roboto"/>
            </a:endParaRPr>
          </a:p>
          <a:p>
            <a:pPr marL="146050" indent="0">
              <a:buNone/>
            </a:pPr>
            <a:r>
              <a:rPr lang="en-US" sz="900" dirty="0">
                <a:solidFill>
                  <a:srgbClr val="000000"/>
                </a:solidFill>
                <a:latin typeface="Roboto"/>
                <a:ea typeface="Roboto"/>
                <a:cs typeface="Roboto"/>
                <a:sym typeface="Roboto"/>
              </a:rPr>
              <a:t>	</a:t>
            </a:r>
            <a:r>
              <a:rPr lang="en-US" sz="900" b="1" u="sng" dirty="0">
                <a:solidFill>
                  <a:srgbClr val="000000"/>
                </a:solidFill>
                <a:latin typeface="Roboto"/>
                <a:ea typeface="Roboto"/>
                <a:cs typeface="Roboto"/>
                <a:sym typeface="Roboto"/>
              </a:rPr>
              <a:t>Real-Time Communication</a:t>
            </a:r>
            <a:r>
              <a:rPr lang="en-US" sz="900" dirty="0">
                <a:solidFill>
                  <a:srgbClr val="000000"/>
                </a:solidFill>
                <a:latin typeface="Roboto"/>
                <a:ea typeface="Roboto"/>
                <a:cs typeface="Roboto"/>
                <a:sym typeface="Roboto"/>
              </a:rPr>
              <a:t>: Handles incoming messages from one user and broadcasts them to all connected users in the chatroom. </a:t>
            </a:r>
          </a:p>
          <a:p>
            <a:pPr marL="146050" indent="0">
              <a:buNone/>
            </a:pPr>
            <a:endParaRPr lang="en-US" sz="900" dirty="0">
              <a:solidFill>
                <a:srgbClr val="000000"/>
              </a:solidFill>
              <a:latin typeface="Roboto"/>
              <a:ea typeface="Roboto"/>
              <a:cs typeface="Roboto"/>
              <a:sym typeface="Roboto"/>
            </a:endParaRPr>
          </a:p>
          <a:p>
            <a:pPr marL="146050" indent="0">
              <a:buNone/>
            </a:pPr>
            <a:r>
              <a:rPr lang="en-US" sz="900" dirty="0">
                <a:solidFill>
                  <a:srgbClr val="000000"/>
                </a:solidFill>
                <a:latin typeface="Roboto"/>
                <a:ea typeface="Roboto"/>
                <a:cs typeface="Roboto"/>
                <a:sym typeface="Roboto"/>
              </a:rPr>
              <a:t>	</a:t>
            </a:r>
            <a:r>
              <a:rPr lang="en-US" sz="900" b="1" u="sng" dirty="0">
                <a:solidFill>
                  <a:srgbClr val="000000"/>
                </a:solidFill>
                <a:latin typeface="Roboto"/>
                <a:ea typeface="Roboto"/>
                <a:cs typeface="Roboto"/>
                <a:sym typeface="Roboto"/>
              </a:rPr>
              <a:t>User Leaves Chatroom</a:t>
            </a:r>
            <a:r>
              <a:rPr lang="en-US" sz="900" dirty="0">
                <a:solidFill>
                  <a:srgbClr val="000000"/>
                </a:solidFill>
                <a:latin typeface="Roboto"/>
                <a:ea typeface="Roboto"/>
                <a:cs typeface="Roboto"/>
                <a:sym typeface="Roboto"/>
              </a:rPr>
              <a:t>: If a user disconnects, removes the user from the chatroom and broadcasts a system message about the user leaving.</a:t>
            </a:r>
          </a:p>
          <a:p>
            <a:endParaRPr lang="en-IN" sz="800" dirty="0"/>
          </a:p>
        </p:txBody>
      </p:sp>
    </p:spTree>
    <p:extLst>
      <p:ext uri="{BB962C8B-B14F-4D97-AF65-F5344CB8AC3E}">
        <p14:creationId xmlns:p14="http://schemas.microsoft.com/office/powerpoint/2010/main" val="12900030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0"/>
          <p:cNvSpPr txBox="1">
            <a:spLocks noGrp="1"/>
          </p:cNvSpPr>
          <p:nvPr>
            <p:ph type="title"/>
          </p:nvPr>
        </p:nvSpPr>
        <p:spPr>
          <a:xfrm>
            <a:off x="729450" y="1242450"/>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185" dirty="0">
                <a:solidFill>
                  <a:srgbClr val="000000"/>
                </a:solidFill>
                <a:latin typeface="Roboto"/>
                <a:ea typeface="Roboto"/>
                <a:cs typeface="Roboto"/>
                <a:sym typeface="Roboto"/>
              </a:rPr>
              <a:t>Implementation</a:t>
            </a:r>
            <a:br>
              <a:rPr lang="en" sz="2185" dirty="0">
                <a:solidFill>
                  <a:srgbClr val="000000"/>
                </a:solidFill>
                <a:latin typeface="Roboto"/>
                <a:ea typeface="Roboto"/>
                <a:cs typeface="Roboto"/>
                <a:sym typeface="Roboto"/>
              </a:rPr>
            </a:br>
            <a:endParaRPr sz="21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3040" dirty="0"/>
          </a:p>
        </p:txBody>
      </p:sp>
      <p:sp>
        <p:nvSpPr>
          <p:cNvPr id="129" name="Google Shape;129;p20"/>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107950" lvl="0" indent="0" algn="l" rtl="0">
              <a:spcBef>
                <a:spcPts val="0"/>
              </a:spcBef>
              <a:spcAft>
                <a:spcPts val="0"/>
              </a:spcAft>
              <a:buClr>
                <a:srgbClr val="000000"/>
              </a:buClr>
              <a:buSzPts val="1900"/>
              <a:buNone/>
            </a:pPr>
            <a:r>
              <a:rPr lang="en-US" sz="1100" b="1" u="sng" dirty="0">
                <a:solidFill>
                  <a:srgbClr val="000000"/>
                </a:solidFill>
                <a:latin typeface="Roboto"/>
                <a:ea typeface="Roboto"/>
                <a:cs typeface="Roboto"/>
                <a:sym typeface="Roboto"/>
              </a:rPr>
              <a:t>User Landing Page Code:</a:t>
            </a:r>
          </a:p>
          <a:p>
            <a:pPr marL="107950" lvl="0" indent="0" algn="l" rtl="0">
              <a:spcBef>
                <a:spcPts val="0"/>
              </a:spcBef>
              <a:spcAft>
                <a:spcPts val="0"/>
              </a:spcAft>
              <a:buClr>
                <a:srgbClr val="000000"/>
              </a:buClr>
              <a:buSzPts val="1900"/>
              <a:buNone/>
            </a:pPr>
            <a:r>
              <a:rPr lang="en-US" sz="800" dirty="0">
                <a:solidFill>
                  <a:srgbClr val="000000"/>
                </a:solidFill>
                <a:latin typeface="Roboto"/>
                <a:ea typeface="Roboto"/>
                <a:cs typeface="Roboto"/>
                <a:sym typeface="Roboto"/>
              </a:rPr>
              <a:t>This is the Code Where User Enter their names and join the chatroom</a:t>
            </a:r>
            <a:endParaRPr lang="en-IN" sz="800" dirty="0">
              <a:solidFill>
                <a:srgbClr val="000000"/>
              </a:solidFill>
              <a:latin typeface="Roboto"/>
              <a:ea typeface="Roboto"/>
              <a:cs typeface="Roboto"/>
              <a:sym typeface="Roboto"/>
            </a:endParaRPr>
          </a:p>
        </p:txBody>
      </p:sp>
      <p:pic>
        <p:nvPicPr>
          <p:cNvPr id="5" name="Picture 4" descr="A screenshot of a computer program&#10;&#10;Description automatically generated">
            <a:extLst>
              <a:ext uri="{FF2B5EF4-FFF2-40B4-BE49-F238E27FC236}">
                <a16:creationId xmlns:a16="http://schemas.microsoft.com/office/drawing/2014/main" id="{3D9EC99F-9D84-C551-DCD9-7C83CB15AE4C}"/>
              </a:ext>
            </a:extLst>
          </p:cNvPr>
          <p:cNvPicPr>
            <a:picLocks noChangeAspect="1"/>
          </p:cNvPicPr>
          <p:nvPr/>
        </p:nvPicPr>
        <p:blipFill>
          <a:blip r:embed="rId3"/>
          <a:stretch>
            <a:fillRect/>
          </a:stretch>
        </p:blipFill>
        <p:spPr>
          <a:xfrm>
            <a:off x="4310189" y="1795038"/>
            <a:ext cx="3734234" cy="3171092"/>
          </a:xfrm>
          <a:prstGeom prst="rect">
            <a:avLst/>
          </a:prstGeom>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108</TotalTime>
  <Words>1452</Words>
  <Application>Microsoft Office PowerPoint</Application>
  <PresentationFormat>On-screen Show (16:9)</PresentationFormat>
  <Paragraphs>130</Paragraphs>
  <Slides>19</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Raleway</vt:lpstr>
      <vt:lpstr>Arial</vt:lpstr>
      <vt:lpstr>Roboto</vt:lpstr>
      <vt:lpstr>Lato</vt:lpstr>
      <vt:lpstr>Streamline</vt:lpstr>
      <vt:lpstr>Simple Web-Based Chat App</vt:lpstr>
      <vt:lpstr>Introduction </vt:lpstr>
      <vt:lpstr>Objectives </vt:lpstr>
      <vt:lpstr>Problem Statement </vt:lpstr>
      <vt:lpstr>Literature Review </vt:lpstr>
      <vt:lpstr>Methodology </vt:lpstr>
      <vt:lpstr>System Architecture </vt:lpstr>
      <vt:lpstr>System Architecture</vt:lpstr>
      <vt:lpstr>Implementation  </vt:lpstr>
      <vt:lpstr>Implementation</vt:lpstr>
      <vt:lpstr>Implementation</vt:lpstr>
      <vt:lpstr>Features </vt:lpstr>
      <vt:lpstr>Results </vt:lpstr>
      <vt:lpstr>Results</vt:lpstr>
      <vt:lpstr>Challenges Faced </vt:lpstr>
      <vt:lpstr>Future Work </vt:lpstr>
      <vt:lpstr>Conclusion </vt:lpstr>
      <vt:lpstr>Acknowledgments </vt:lpstr>
      <vt:lpstr>Q&amp;A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Slide </dc:title>
  <cp:lastModifiedBy>ANKY SINGH</cp:lastModifiedBy>
  <cp:revision>5</cp:revision>
  <dcterms:modified xsi:type="dcterms:W3CDTF">2023-11-30T10:33:49Z</dcterms:modified>
</cp:coreProperties>
</file>